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393" r:id="rId2"/>
    <p:sldId id="932" r:id="rId3"/>
    <p:sldId id="893" r:id="rId4"/>
    <p:sldId id="940" r:id="rId5"/>
    <p:sldId id="941" r:id="rId6"/>
    <p:sldId id="980" r:id="rId7"/>
    <p:sldId id="981" r:id="rId8"/>
    <p:sldId id="978" r:id="rId9"/>
    <p:sldId id="493" r:id="rId10"/>
    <p:sldId id="979" r:id="rId11"/>
    <p:sldId id="960" r:id="rId12"/>
    <p:sldId id="961" r:id="rId13"/>
    <p:sldId id="962" r:id="rId14"/>
    <p:sldId id="963" r:id="rId15"/>
    <p:sldId id="964" r:id="rId16"/>
    <p:sldId id="965" r:id="rId17"/>
    <p:sldId id="966" r:id="rId18"/>
    <p:sldId id="974" r:id="rId19"/>
    <p:sldId id="975" r:id="rId20"/>
    <p:sldId id="976" r:id="rId21"/>
    <p:sldId id="969" r:id="rId22"/>
    <p:sldId id="970" r:id="rId23"/>
    <p:sldId id="971" r:id="rId24"/>
    <p:sldId id="972" r:id="rId25"/>
    <p:sldId id="973" r:id="rId26"/>
    <p:sldId id="958" r:id="rId27"/>
    <p:sldId id="959" r:id="rId28"/>
    <p:sldId id="9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2"/>
    <a:srgbClr val="FFFFFF"/>
    <a:srgbClr val="EBF5FF"/>
    <a:srgbClr val="000000"/>
    <a:srgbClr val="000204"/>
    <a:srgbClr val="460000"/>
    <a:srgbClr val="240F33"/>
    <a:srgbClr val="004620"/>
    <a:srgbClr val="000408"/>
    <a:srgbClr val="04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83544" autoAdjust="0"/>
  </p:normalViewPr>
  <p:slideViewPr>
    <p:cSldViewPr snapToGrid="0">
      <p:cViewPr varScale="1">
        <p:scale>
          <a:sx n="97" d="100"/>
          <a:sy n="97" d="100"/>
        </p:scale>
        <p:origin x="1296" y="108"/>
      </p:cViewPr>
      <p:guideLst/>
    </p:cSldViewPr>
  </p:slideViewPr>
  <p:outlineViewPr>
    <p:cViewPr>
      <p:scale>
        <a:sx n="33" d="100"/>
        <a:sy n="33" d="100"/>
      </p:scale>
      <p:origin x="0" y="-117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DD806-3644-47FD-8493-81C1DD031CAB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1D24B-FC86-47AA-B772-7DE07F4E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3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2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34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 creates marriage – this means that what men may call marriage, God may</a:t>
            </a:r>
            <a:r>
              <a:rPr lang="en-US" baseline="0" dirty="0" smtClean="0"/>
              <a:t> not (just like church,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</a:t>
            </a:r>
          </a:p>
          <a:p>
            <a:r>
              <a:rPr lang="en-US" baseline="0" dirty="0" smtClean="0"/>
              <a:t>Marriage is not just living together; otherwise fornication would not be a sin. It is about intent and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58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God created defines</a:t>
            </a:r>
            <a:r>
              <a:rPr lang="en-US" baseline="0" dirty="0" smtClean="0"/>
              <a:t> marriage and what it is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5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God created defines</a:t>
            </a:r>
            <a:r>
              <a:rPr lang="en-US" baseline="0" dirty="0" smtClean="0"/>
              <a:t> marriage and what it is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 3:18 ¶ Wives, submit to your own husbands, as is fitting in the Lord. 19 Husbands, love your wives and do not be bitter toward them.</a:t>
            </a:r>
          </a:p>
          <a:p>
            <a:r>
              <a:rPr lang="en-US" dirty="0" smtClean="0"/>
              <a:t>1Pe 3:7 Husbands, likewise, dwell with them with understanding,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86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Heb</a:t>
            </a:r>
            <a:r>
              <a:rPr lang="en-US" dirty="0" smtClean="0"/>
              <a:t> 9:16 For where there is a testament, there must also of necessity be the death of the testator.</a:t>
            </a:r>
          </a:p>
          <a:p>
            <a:r>
              <a:rPr lang="en-US" dirty="0" smtClean="0"/>
              <a:t>2Pe 2:21 For it would have been better for them not to have known the way of righteousness, than having known it, to turn from the holy commandment delivered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3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point – intimacy in marriage is sacred, not “dirty”. When something</a:t>
            </a:r>
            <a:r>
              <a:rPr lang="en-US" baseline="0" dirty="0" smtClean="0"/>
              <a:t> is sacred, taking it apart from where it belongs profanes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https://www.psychologytoday.com/blog/maybe-its-just-me/201008/why-get-married-the-value-commitment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44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https://www.psychologytoday.com/blog/maybe-its-just-me/201008/why-get-married-the-value-commitment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2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7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7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Trying to rationalize</a:t>
            </a:r>
            <a:r>
              <a:rPr lang="en-US" baseline="0" dirty="0" smtClean="0"/>
              <a:t> human logic and divine action is impossible. We are called to believe in extraordinary things, beyond our understanding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8051-8A8A-4D65-AC9B-2978698FFF6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42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0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6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3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0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0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1D24B-FC86-47AA-B772-7DE07F4E75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8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57BA-C9F0-4E0A-A4C7-D125AC00781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DF415-1D02-4917-9DF2-E2837826B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64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1/13/Meadow_near_Gerber_Reservoir%2C_Oregon_%28BLM%29.jpg/1280px-Meadow_near_Gerber_Reservoir%2C_Oregon_%28BLM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4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0073" y="315480"/>
            <a:ext cx="11785600" cy="5423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67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667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</a:t>
            </a:r>
            <a:r>
              <a:rPr lang="en-US" sz="666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Cornelius </a:t>
            </a:r>
            <a:r>
              <a:rPr lang="en-US" sz="6667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church </a:t>
            </a:r>
            <a:r>
              <a:rPr lang="en-US" sz="6667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 </a:t>
            </a:r>
            <a:r>
              <a:rPr lang="en-US" sz="6667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</a:t>
            </a:r>
          </a:p>
          <a:p>
            <a:pPr marL="0" indent="0" algn="ctr">
              <a:buNone/>
            </a:pPr>
            <a:r>
              <a:rPr lang="en-US" sz="5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en-US" sz="5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9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Welcomes </a:t>
            </a:r>
            <a:r>
              <a:rPr lang="en-US" sz="99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You!</a:t>
            </a:r>
            <a:endParaRPr lang="en-US" sz="9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98600"/>
          </a:xfrm>
        </p:spPr>
        <p:txBody>
          <a:bodyPr>
            <a:normAutofit/>
          </a:bodyPr>
          <a:lstStyle/>
          <a:p>
            <a:pPr algn="ctr"/>
            <a:r>
              <a:rPr lang="en-US" sz="5333" dirty="0">
                <a:latin typeface="+mn-lt"/>
              </a:rPr>
              <a:t>Order of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Sunday, May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833120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67" dirty="0"/>
              <a:t>Opening Prayer	</a:t>
            </a:r>
            <a:endParaRPr lang="en-US" sz="4267" dirty="0" smtClean="0"/>
          </a:p>
          <a:p>
            <a:pPr marL="0" indent="0">
              <a:buNone/>
            </a:pPr>
            <a:r>
              <a:rPr lang="en-US" sz="4267" dirty="0" smtClean="0"/>
              <a:t>Song </a:t>
            </a:r>
            <a:r>
              <a:rPr lang="en-US" sz="4267" dirty="0"/>
              <a:t>leader		</a:t>
            </a:r>
          </a:p>
          <a:p>
            <a:pPr marL="0" indent="0">
              <a:buNone/>
            </a:pPr>
            <a:r>
              <a:rPr lang="en-US" sz="4267" dirty="0" smtClean="0"/>
              <a:t>Scripture </a:t>
            </a:r>
            <a:r>
              <a:rPr lang="en-US" sz="4267" dirty="0"/>
              <a:t>		</a:t>
            </a:r>
          </a:p>
          <a:p>
            <a:pPr marL="0" indent="0">
              <a:buNone/>
            </a:pPr>
            <a:r>
              <a:rPr lang="en-US" sz="4267" dirty="0" smtClean="0"/>
              <a:t>Lord’s </a:t>
            </a:r>
            <a:r>
              <a:rPr lang="en-US" sz="4267" dirty="0"/>
              <a:t>Table		</a:t>
            </a:r>
          </a:p>
          <a:p>
            <a:pPr marL="0" indent="0">
              <a:buNone/>
            </a:pPr>
            <a:r>
              <a:rPr lang="en-US" sz="4267" dirty="0"/>
              <a:t>				</a:t>
            </a:r>
          </a:p>
          <a:p>
            <a:pPr marL="0" indent="0">
              <a:buNone/>
            </a:pPr>
            <a:r>
              <a:rPr lang="en-US" sz="4267" dirty="0"/>
              <a:t>Lesson			</a:t>
            </a:r>
            <a:r>
              <a:rPr lang="en-US" sz="4267" dirty="0" smtClean="0"/>
              <a:t>Brian Haines</a:t>
            </a:r>
            <a:endParaRPr lang="en-US" sz="4267" dirty="0"/>
          </a:p>
          <a:p>
            <a:pPr marL="0" indent="0">
              <a:buNone/>
            </a:pPr>
            <a:r>
              <a:rPr lang="en-US" sz="4267" dirty="0"/>
              <a:t>Closing 			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0800" y="421106"/>
            <a:ext cx="5181600" cy="643689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267" b="1" dirty="0" smtClean="0">
                <a:solidFill>
                  <a:srgbClr val="FFFF00"/>
                </a:solidFill>
              </a:rPr>
              <a:t>Songs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4s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269" y="374958"/>
            <a:ext cx="5651090" cy="1325563"/>
          </a:xfrm>
        </p:spPr>
        <p:txBody>
          <a:bodyPr>
            <a:normAutofit/>
          </a:bodyPr>
          <a:lstStyle/>
          <a:p>
            <a:r>
              <a:rPr lang="en-US" sz="8800" dirty="0" smtClean="0">
                <a:effectLst>
                  <a:glow rad="228600">
                    <a:srgbClr val="000000"/>
                  </a:glow>
                </a:effectLst>
              </a:rPr>
              <a:t>Marriage</a:t>
            </a:r>
            <a:endParaRPr lang="en-US" sz="88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15486" y="1700521"/>
            <a:ext cx="4250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glow rad="228600">
                    <a:srgbClr val="000000"/>
                  </a:glow>
                </a:effectLst>
              </a:rPr>
              <a:t>Genesis 2</a:t>
            </a:r>
            <a:endParaRPr lang="en-US" sz="6000" dirty="0">
              <a:effectLst>
                <a:glow rad="228600">
                  <a:srgbClr val="000000"/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485"/>
            <a:ext cx="5771535" cy="721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52" y="1920165"/>
            <a:ext cx="5078804" cy="511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>
                <a:effectLst>
                  <a:glow rad="228600">
                    <a:srgbClr val="000000"/>
                  </a:glow>
                </a:effectLst>
              </a:rPr>
              <a:t>Man’s First Test</a:t>
            </a:r>
            <a:endParaRPr lang="en-US" sz="10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90298"/>
            <a:ext cx="11030552" cy="4762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effectLst>
                  <a:glow rad="228600">
                    <a:srgbClr val="000000"/>
                  </a:glow>
                </a:effectLst>
              </a:rPr>
              <a:t>The naming of creatures</a:t>
            </a:r>
          </a:p>
          <a:p>
            <a:pPr marL="0" indent="0">
              <a:buNone/>
            </a:pPr>
            <a:r>
              <a:rPr lang="en-US" sz="6000" dirty="0" smtClean="0">
                <a:effectLst>
                  <a:glow rad="228600">
                    <a:srgbClr val="000000"/>
                  </a:glow>
                </a:effectLst>
              </a:rPr>
              <a:t>     	- No help-meet found</a:t>
            </a:r>
          </a:p>
          <a:p>
            <a:pPr marL="0" indent="0">
              <a:buNone/>
            </a:pPr>
            <a:r>
              <a:rPr lang="en-US" sz="6000" dirty="0" smtClean="0">
                <a:effectLst>
                  <a:glow rad="228600">
                    <a:srgbClr val="000000"/>
                  </a:glow>
                </a:effectLst>
              </a:rPr>
              <a:t>The creation of Woman</a:t>
            </a:r>
          </a:p>
          <a:p>
            <a:pPr marL="0" indent="0">
              <a:buNone/>
            </a:pPr>
            <a:r>
              <a:rPr lang="en-US" sz="60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6000" dirty="0" smtClean="0">
                <a:effectLst>
                  <a:glow rad="228600">
                    <a:srgbClr val="000000"/>
                  </a:glow>
                </a:effectLst>
              </a:rPr>
              <a:t>- From his side</a:t>
            </a:r>
          </a:p>
          <a:p>
            <a:pPr marL="0" indent="0">
              <a:buNone/>
            </a:pPr>
            <a:endParaRPr lang="en-US" sz="40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8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75" y="1539920"/>
            <a:ext cx="5078804" cy="511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dirty="0" smtClean="0">
                <a:effectLst>
                  <a:glow rad="228600">
                    <a:srgbClr val="000000"/>
                  </a:glow>
                </a:effectLst>
              </a:rPr>
              <a:t>Man’s First Test</a:t>
            </a:r>
            <a:endParaRPr lang="en-US" sz="10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857676"/>
            <a:ext cx="5813657" cy="31667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Adam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Blood/Red/Dirt/Man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 rot="10800000" flipV="1">
            <a:off x="6063915" y="1857676"/>
            <a:ext cx="6128084" cy="316671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Life/Mother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effectLst>
                  <a:glow rad="228600">
                    <a:srgbClr val="000000"/>
                  </a:glow>
                </a:effectLst>
              </a:rPr>
              <a:t>Jesus’ Law of Marriage</a:t>
            </a:r>
            <a:endParaRPr lang="en-US" sz="10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0" y="1520982"/>
            <a:ext cx="11733291" cy="53370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dirty="0" smtClean="0">
                <a:effectLst>
                  <a:glow rad="228600">
                    <a:srgbClr val="000000"/>
                  </a:glow>
                </a:effectLst>
              </a:rPr>
              <a:t>"</a:t>
            </a:r>
            <a:r>
              <a:rPr lang="en-US" sz="4800" i="1" dirty="0">
                <a:effectLst>
                  <a:glow rad="228600">
                    <a:srgbClr val="000000"/>
                  </a:glow>
                </a:effectLst>
              </a:rPr>
              <a:t>Have you not read that He who made them at the beginning 'made them male and female</a:t>
            </a:r>
            <a:r>
              <a:rPr lang="en-US" sz="4800" i="1" dirty="0" smtClean="0">
                <a:effectLst>
                  <a:glow rad="228600">
                    <a:srgbClr val="000000"/>
                  </a:glow>
                </a:effectLst>
              </a:rPr>
              <a:t>,' and </a:t>
            </a:r>
            <a:r>
              <a:rPr lang="en-US" sz="4800" i="1" dirty="0">
                <a:effectLst>
                  <a:glow rad="228600">
                    <a:srgbClr val="000000"/>
                  </a:glow>
                </a:effectLst>
              </a:rPr>
              <a:t>said, 'For this reason a man shall leave his father and mother and be joined to his wife, and the two shall become one flesh</a:t>
            </a:r>
            <a:r>
              <a:rPr lang="en-US" sz="4800" i="1" dirty="0" smtClean="0">
                <a:effectLst>
                  <a:glow rad="228600">
                    <a:srgbClr val="000000"/>
                  </a:glow>
                </a:effectLst>
              </a:rPr>
              <a:t>'?</a:t>
            </a:r>
            <a:r>
              <a:rPr lang="en-US" sz="4800" i="1" dirty="0">
                <a:effectLst>
                  <a:glow rad="228600">
                    <a:srgbClr val="000000"/>
                  </a:glow>
                </a:effectLst>
              </a:rPr>
              <a:t> </a:t>
            </a:r>
            <a:r>
              <a:rPr lang="en-US" sz="4800" i="1" dirty="0" smtClean="0">
                <a:effectLst>
                  <a:glow rad="228600">
                    <a:srgbClr val="000000"/>
                  </a:glow>
                </a:effectLst>
              </a:rPr>
              <a:t>So </a:t>
            </a:r>
            <a:r>
              <a:rPr lang="en-US" sz="4800" i="1" dirty="0">
                <a:effectLst>
                  <a:glow rad="228600">
                    <a:srgbClr val="000000"/>
                  </a:glow>
                </a:effectLst>
              </a:rPr>
              <a:t>then, they are no longer two but one flesh. Therefore what God has joined together, let not man separate</a:t>
            </a:r>
            <a:r>
              <a:rPr lang="en-US" sz="4800" dirty="0" smtClean="0">
                <a:effectLst>
                  <a:glow rad="228600">
                    <a:srgbClr val="000000"/>
                  </a:glow>
                </a:effectLst>
              </a:rPr>
              <a:t>.“ 		Matthew 19:4-6 </a:t>
            </a:r>
          </a:p>
        </p:txBody>
      </p:sp>
    </p:spTree>
    <p:extLst>
      <p:ext uri="{BB962C8B-B14F-4D97-AF65-F5344CB8AC3E}">
        <p14:creationId xmlns:p14="http://schemas.microsoft.com/office/powerpoint/2010/main" val="34935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pPr algn="ctr"/>
            <a:r>
              <a:rPr lang="en-US" sz="10000" dirty="0" smtClean="0">
                <a:effectLst>
                  <a:glow rad="228600">
                    <a:srgbClr val="000000"/>
                  </a:glow>
                </a:effectLst>
              </a:rPr>
              <a:t>Learning on Marriage</a:t>
            </a:r>
            <a:endParaRPr lang="en-US" sz="10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64" y="1600200"/>
            <a:ext cx="11511815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God creates 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marriage</a:t>
            </a:r>
          </a:p>
          <a:p>
            <a:pPr marL="0" indent="0">
              <a:buNone/>
            </a:pPr>
            <a:endParaRPr lang="en-US" sz="20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Marriage </a:t>
            </a: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is 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1 man</a:t>
            </a: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, 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1 woman</a:t>
            </a: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, 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1 life</a:t>
            </a:r>
          </a:p>
          <a:p>
            <a:pPr marL="0" indent="0">
              <a:buNone/>
            </a:pPr>
            <a:endParaRPr lang="en-US" sz="20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God established intimacy in 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marriage</a:t>
            </a:r>
          </a:p>
          <a:p>
            <a:pPr marL="0" indent="0">
              <a:buNone/>
            </a:pPr>
            <a:endParaRPr lang="en-US" sz="20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God knew what He was doing</a:t>
            </a:r>
          </a:p>
        </p:txBody>
      </p:sp>
    </p:spTree>
    <p:extLst>
      <p:ext uri="{BB962C8B-B14F-4D97-AF65-F5344CB8AC3E}">
        <p14:creationId xmlns:p14="http://schemas.microsoft.com/office/powerpoint/2010/main" val="33652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effectLst>
                  <a:glow rad="228600">
                    <a:srgbClr val="000000"/>
                  </a:glow>
                </a:effectLst>
              </a:rPr>
              <a:t>God Creates a Marriage</a:t>
            </a:r>
            <a:endParaRPr lang="en-US" sz="8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7" y="1600200"/>
            <a:ext cx="11314163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It is God who “marries” people</a:t>
            </a:r>
          </a:p>
          <a:p>
            <a:pPr marL="0" indent="0">
              <a:buNone/>
            </a:pP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- NOT the preacher or a church</a:t>
            </a:r>
          </a:p>
          <a:p>
            <a:pPr marL="0" indent="0">
              <a:buNone/>
            </a:pP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- NOT the government or a license</a:t>
            </a:r>
            <a:endParaRPr lang="en-US" sz="55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Marriage is a purpose and intent</a:t>
            </a:r>
          </a:p>
          <a:p>
            <a:pPr marL="0" indent="0">
              <a:buNone/>
            </a:pP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- To live as husband and wife </a:t>
            </a:r>
          </a:p>
          <a:p>
            <a:pPr marL="0" indent="0">
              <a:buNone/>
            </a:pPr>
            <a:r>
              <a:rPr lang="en-US" sz="55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- A public declaration</a:t>
            </a:r>
            <a:endParaRPr lang="en-US" sz="55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81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3116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</a:rPr>
              <a:t>Marriage is </a:t>
            </a:r>
            <a:endParaRPr lang="en-US" sz="9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796994"/>
            <a:ext cx="10212404" cy="5061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ONE man, ONE woman, ONE flesh</a:t>
            </a:r>
          </a:p>
          <a:p>
            <a:pPr marL="0" indent="0">
              <a:buNone/>
            </a:pP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 - A legal, natural definition that excludes: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Polygamy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Divorce</a:t>
            </a:r>
          </a:p>
          <a:p>
            <a:pPr marL="0" indent="0">
              <a:buNone/>
            </a:pP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	Fornication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Homosexual 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relationships</a:t>
            </a:r>
          </a:p>
          <a:p>
            <a:pPr marL="0" indent="0">
              <a:buNone/>
            </a:pPr>
            <a:endParaRPr lang="en-US" sz="4000" dirty="0">
              <a:effectLst>
                <a:glow rad="228600">
                  <a:srgbClr val="000000"/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17" y="331907"/>
            <a:ext cx="1892410" cy="2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3116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</a:rPr>
              <a:t>Marriage is </a:t>
            </a:r>
            <a:endParaRPr lang="en-US" sz="9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796994"/>
            <a:ext cx="10212404" cy="5061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ONE man, ONE woman, ONE flesh</a:t>
            </a:r>
          </a:p>
          <a:p>
            <a:pPr marL="0" indent="0">
              <a:buNone/>
            </a:pP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 - A legal, natural definition that excludes: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Polygamy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Divorce</a:t>
            </a:r>
          </a:p>
          <a:p>
            <a:pPr marL="0" indent="0">
              <a:buNone/>
            </a:pP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	Fornication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Homosexual 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relationships</a:t>
            </a:r>
          </a:p>
          <a:p>
            <a:pPr marL="0" indent="0">
              <a:buNone/>
            </a:pPr>
            <a:endParaRPr lang="en-US" sz="4000" dirty="0">
              <a:effectLst>
                <a:glow rad="228600">
                  <a:srgbClr val="000000"/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17" y="331907"/>
            <a:ext cx="1892410" cy="203553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 flipH="1">
            <a:off x="5968180" y="3434490"/>
            <a:ext cx="6074967" cy="2543523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Law of Moses “</a:t>
            </a:r>
            <a:r>
              <a:rPr lang="en-US" sz="55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tolerated</a:t>
            </a:r>
            <a:r>
              <a:rPr lang="en-US" sz="5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” some of these things</a:t>
            </a:r>
            <a:endParaRPr lang="en-US" sz="5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17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3116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</a:rPr>
              <a:t>Marriage is </a:t>
            </a:r>
            <a:endParaRPr lang="en-US" sz="9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7" y="1796994"/>
            <a:ext cx="11409663" cy="5061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ONE man, ONE woman, ONE flesh</a:t>
            </a:r>
          </a:p>
          <a:p>
            <a:pPr marL="0" indent="0">
              <a:buNone/>
            </a:pPr>
            <a:endParaRPr lang="en-US" sz="16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Marriage is a COVENANT relationship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A law and a promise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	Laws of the Husband </a:t>
            </a:r>
            <a:endParaRPr lang="en-US" sz="44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		Laws of the Wife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	The rewards of home, support, intimacy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17" y="331907"/>
            <a:ext cx="1892410" cy="2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Announcements: May 7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553496"/>
            <a:ext cx="11827042" cy="5304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Singing today at 3:00 PM</a:t>
            </a:r>
          </a:p>
          <a:p>
            <a:pPr marL="0" indent="0">
              <a:buNone/>
            </a:pP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Men’s class next </a:t>
            </a:r>
            <a:r>
              <a:rPr lang="en-US" sz="5400" dirty="0" smtClean="0"/>
              <a:t>Saturday at 10:00 AM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/>
              <a:t>Welcome new members:</a:t>
            </a:r>
          </a:p>
          <a:p>
            <a:pPr marL="0" indent="0">
              <a:buNone/>
            </a:pPr>
            <a:r>
              <a:rPr lang="en-US" sz="5400" dirty="0" smtClean="0"/>
              <a:t>	Jason Hicks, Mark &amp; Nancy Deacon</a:t>
            </a:r>
            <a:endParaRPr lang="en-US" sz="5400" dirty="0" smtClean="0"/>
          </a:p>
        </p:txBody>
      </p:sp>
    </p:spTree>
    <p:extLst>
      <p:ext uri="{BB962C8B-B14F-4D97-AF65-F5344CB8AC3E}">
        <p14:creationId xmlns:p14="http://schemas.microsoft.com/office/powerpoint/2010/main" val="36849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3116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effectLst>
                  <a:glow rad="228600">
                    <a:srgbClr val="000000"/>
                  </a:glow>
                </a:effectLst>
              </a:rPr>
              <a:t>Marriage is </a:t>
            </a:r>
            <a:endParaRPr lang="en-US" sz="9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18" y="1796994"/>
            <a:ext cx="11242514" cy="5061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ONE man, ONE woman, ONE flesh</a:t>
            </a:r>
          </a:p>
          <a:p>
            <a:pPr marL="0" indent="0">
              <a:buNone/>
            </a:pPr>
            <a:endParaRPr lang="en-US" sz="16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Marriage is a COVENANT relationship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A law and a promise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Until the death of one of the makers</a:t>
            </a:r>
          </a:p>
          <a:p>
            <a:pPr marL="0" indent="0">
              <a:buNone/>
            </a:pPr>
            <a:r>
              <a:rPr lang="en-US" sz="4400" dirty="0">
                <a:effectLst>
                  <a:glow rad="228600">
                    <a:srgbClr val="000000"/>
                  </a:glow>
                </a:effectLst>
              </a:rPr>
              <a:t>	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Violation leaves us worse off than before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17" y="331907"/>
            <a:ext cx="1892410" cy="2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effectLst>
                  <a:glow rad="228600">
                    <a:srgbClr val="000000"/>
                  </a:glow>
                </a:effectLst>
              </a:rPr>
              <a:t>God Seeks Intimacy in Marriage</a:t>
            </a:r>
            <a:endParaRPr lang="en-US" sz="8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600200"/>
            <a:ext cx="11723571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Marriage is different </a:t>
            </a: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than </a:t>
            </a: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any relationship</a:t>
            </a:r>
          </a:p>
          <a:p>
            <a:pPr marL="0" indent="0">
              <a:buNone/>
            </a:pPr>
            <a:endParaRPr lang="en-US" sz="16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 “</a:t>
            </a:r>
            <a:r>
              <a:rPr lang="en-US" sz="5000" i="1" dirty="0" smtClean="0">
                <a:effectLst>
                  <a:glow rad="228600">
                    <a:srgbClr val="000000"/>
                  </a:glow>
                </a:effectLst>
              </a:rPr>
              <a:t>2 become 1</a:t>
            </a: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” in physical and spiritual sense</a:t>
            </a:r>
          </a:p>
          <a:p>
            <a:pPr marL="0" indent="0">
              <a:buNone/>
            </a:pPr>
            <a:endParaRPr lang="en-US" sz="16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000" i="1" dirty="0" smtClean="0">
                <a:effectLst>
                  <a:glow rad="228600">
                    <a:srgbClr val="000000"/>
                  </a:glow>
                </a:effectLst>
              </a:rPr>
              <a:t>Marriage </a:t>
            </a:r>
            <a:r>
              <a:rPr lang="en-US" sz="5000" i="1" dirty="0">
                <a:effectLst>
                  <a:glow rad="228600">
                    <a:srgbClr val="000000"/>
                  </a:glow>
                </a:effectLst>
              </a:rPr>
              <a:t>is to be held in honor among all, and the marriage bed is to be undefiled; for fornicators and adulterers God will judge</a:t>
            </a: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.</a:t>
            </a:r>
            <a:r>
              <a:rPr lang="en-US" sz="5000" dirty="0">
                <a:effectLst>
                  <a:glow rad="228600">
                    <a:srgbClr val="000000"/>
                  </a:glow>
                </a:effectLst>
              </a:rPr>
              <a:t> </a:t>
            </a: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								Hebrews </a:t>
            </a:r>
            <a:r>
              <a:rPr lang="en-US" sz="5000" dirty="0">
                <a:effectLst>
                  <a:glow rad="228600">
                    <a:srgbClr val="000000"/>
                  </a:glow>
                </a:effectLst>
              </a:rPr>
              <a:t>13:4 </a:t>
            </a:r>
          </a:p>
        </p:txBody>
      </p:sp>
    </p:spTree>
    <p:extLst>
      <p:ext uri="{BB962C8B-B14F-4D97-AF65-F5344CB8AC3E}">
        <p14:creationId xmlns:p14="http://schemas.microsoft.com/office/powerpoint/2010/main" val="10451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" y="365125"/>
            <a:ext cx="11762071" cy="1325563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rgbClr val="000000"/>
                  </a:glow>
                </a:effectLst>
              </a:rPr>
              <a:t>God Knew What He Was Doing</a:t>
            </a:r>
            <a:endParaRPr lang="en-US" sz="72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35" y="1600200"/>
            <a:ext cx="11482939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Today many question the value of marriage</a:t>
            </a:r>
          </a:p>
          <a:p>
            <a:pPr marL="0" indent="0" algn="just">
              <a:buNone/>
            </a:pPr>
            <a:r>
              <a:rPr lang="en-US" sz="4400" i="1" dirty="0" smtClean="0">
                <a:effectLst>
                  <a:glow rad="228600">
                    <a:srgbClr val="000000"/>
                  </a:glow>
                </a:effectLst>
              </a:rPr>
              <a:t>“If </a:t>
            </a:r>
            <a:r>
              <a:rPr lang="en-US" sz="4400" i="1" dirty="0">
                <a:effectLst>
                  <a:glow rad="228600">
                    <a:srgbClr val="000000"/>
                  </a:glow>
                </a:effectLst>
              </a:rPr>
              <a:t>I want to "be with" a man and he with me, why can't we just agree to be together and that's that? Why all of the vows, rings, stigma, government involvement and harsh rules? Marriage is a business. It's not about love or emotional connection...it's about feeling like you can rightfully own another </a:t>
            </a:r>
            <a:r>
              <a:rPr lang="en-US" sz="4400" i="1" dirty="0" smtClean="0">
                <a:effectLst>
                  <a:glow rad="228600">
                    <a:srgbClr val="000000"/>
                  </a:glow>
                </a:effectLst>
              </a:rPr>
              <a:t>person</a:t>
            </a:r>
            <a:r>
              <a:rPr lang="en-US" sz="4400" dirty="0" smtClean="0">
                <a:effectLst>
                  <a:glow rad="228600">
                    <a:srgbClr val="000000"/>
                  </a:glow>
                </a:effectLst>
              </a:rPr>
              <a:t>”</a:t>
            </a:r>
            <a:endParaRPr lang="en-US" sz="44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6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81" y="365125"/>
            <a:ext cx="11762071" cy="1325563"/>
          </a:xfrm>
        </p:spPr>
        <p:txBody>
          <a:bodyPr>
            <a:noAutofit/>
          </a:bodyPr>
          <a:lstStyle/>
          <a:p>
            <a:r>
              <a:rPr lang="en-US" sz="7200" dirty="0" smtClean="0">
                <a:effectLst>
                  <a:glow rad="228600">
                    <a:srgbClr val="000000"/>
                  </a:glow>
                </a:effectLst>
              </a:rPr>
              <a:t>God Knew What He Was Doing</a:t>
            </a:r>
            <a:endParaRPr lang="en-US" sz="72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35" y="1600200"/>
            <a:ext cx="1168921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Today many question the value of marriage</a:t>
            </a:r>
            <a:endParaRPr lang="en-US" sz="50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endParaRPr lang="en-US" sz="5000" dirty="0" smtClean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Intimate relationships without marriage fail:</a:t>
            </a:r>
          </a:p>
          <a:p>
            <a:pPr marL="0" indent="0">
              <a:buNone/>
            </a:pPr>
            <a:r>
              <a:rPr lang="en-US" sz="5000" dirty="0">
                <a:effectLst>
                  <a:glow rad="228600">
                    <a:srgbClr val="000000"/>
                  </a:glow>
                </a:effectLst>
              </a:rPr>
              <a:t> </a:t>
            </a: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 - Lack of commitment to something greater</a:t>
            </a:r>
          </a:p>
          <a:p>
            <a:pPr marL="0" indent="0">
              <a:buNone/>
            </a:pPr>
            <a:r>
              <a:rPr lang="en-US" sz="5000" dirty="0" smtClean="0">
                <a:effectLst>
                  <a:glow rad="228600">
                    <a:srgbClr val="000000"/>
                  </a:glow>
                </a:effectLst>
              </a:rPr>
              <a:t>  - Lack of confidence in home</a:t>
            </a:r>
          </a:p>
        </p:txBody>
      </p:sp>
    </p:spTree>
    <p:extLst>
      <p:ext uri="{BB962C8B-B14F-4D97-AF65-F5344CB8AC3E}">
        <p14:creationId xmlns:p14="http://schemas.microsoft.com/office/powerpoint/2010/main" val="34225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effectLst>
                  <a:glow rad="228600">
                    <a:srgbClr val="000000"/>
                  </a:glow>
                </a:effectLst>
              </a:rPr>
              <a:t>When Adam Saw Eve</a:t>
            </a:r>
            <a:endParaRPr lang="en-US" sz="8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796996"/>
            <a:ext cx="11608048" cy="447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effectLst>
                  <a:glow rad="228600">
                    <a:srgbClr val="000000"/>
                  </a:glow>
                </a:effectLst>
              </a:rPr>
              <a:t>There is excitement when Adam saw Eve</a:t>
            </a:r>
          </a:p>
          <a:p>
            <a:pPr marL="0" indent="0">
              <a:buNone/>
            </a:pPr>
            <a:endParaRPr lang="en-US" sz="48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4800" i="1" dirty="0" smtClean="0">
                <a:effectLst>
                  <a:glow rad="228600">
                    <a:srgbClr val="0A0E02"/>
                  </a:glow>
                </a:effectLst>
              </a:rPr>
              <a:t>The </a:t>
            </a:r>
            <a:r>
              <a:rPr lang="en-US" sz="4800" i="1" dirty="0">
                <a:effectLst>
                  <a:glow rad="228600">
                    <a:srgbClr val="0A0E02"/>
                  </a:glow>
                </a:effectLst>
              </a:rPr>
              <a:t>man said, "This is now bone of my bones, </a:t>
            </a:r>
            <a:r>
              <a:rPr lang="en-US" sz="4800" i="1" dirty="0" smtClean="0">
                <a:effectLst>
                  <a:glow rad="228600">
                    <a:srgbClr val="0A0E02"/>
                  </a:glow>
                </a:effectLst>
              </a:rPr>
              <a:t>and </a:t>
            </a:r>
            <a:r>
              <a:rPr lang="en-US" sz="4800" i="1" dirty="0">
                <a:effectLst>
                  <a:glow rad="228600">
                    <a:srgbClr val="0A0E02"/>
                  </a:glow>
                </a:effectLst>
              </a:rPr>
              <a:t>flesh of my flesh; She shall be called Woman, </a:t>
            </a:r>
            <a:r>
              <a:rPr lang="en-US" sz="4800" i="1" dirty="0" smtClean="0">
                <a:effectLst>
                  <a:glow rad="228600">
                    <a:srgbClr val="0A0E02"/>
                  </a:glow>
                </a:effectLst>
              </a:rPr>
              <a:t>because </a:t>
            </a:r>
            <a:r>
              <a:rPr lang="en-US" sz="4800" i="1" dirty="0">
                <a:effectLst>
                  <a:glow rad="228600">
                    <a:srgbClr val="0A0E02"/>
                  </a:glow>
                </a:effectLst>
              </a:rPr>
              <a:t>she was taken out of Man</a:t>
            </a:r>
            <a:r>
              <a:rPr lang="en-US" sz="4800" dirty="0" smtClean="0">
                <a:effectLst>
                  <a:glow rad="228600">
                    <a:srgbClr val="0A0E02"/>
                  </a:glow>
                </a:effectLst>
              </a:rPr>
              <a:t>.“				</a:t>
            </a:r>
            <a:r>
              <a:rPr lang="en-US" sz="4800" dirty="0" smtClean="0">
                <a:effectLst>
                  <a:glow rad="228600">
                    <a:srgbClr val="0A0E02"/>
                  </a:glow>
                </a:effectLst>
              </a:rPr>
              <a:t>			Genesis </a:t>
            </a:r>
            <a:r>
              <a:rPr lang="en-US" sz="4800" dirty="0">
                <a:effectLst>
                  <a:glow rad="228600">
                    <a:srgbClr val="0A0E02"/>
                  </a:glow>
                </a:effectLst>
              </a:rPr>
              <a:t>2:23 </a:t>
            </a:r>
          </a:p>
        </p:txBody>
      </p:sp>
    </p:spTree>
    <p:extLst>
      <p:ext uri="{BB962C8B-B14F-4D97-AF65-F5344CB8AC3E}">
        <p14:creationId xmlns:p14="http://schemas.microsoft.com/office/powerpoint/2010/main" val="22259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effectLst>
                  <a:glow rad="228600">
                    <a:srgbClr val="000000"/>
                  </a:glow>
                </a:effectLst>
              </a:rPr>
              <a:t>When Adam Saw Eve</a:t>
            </a:r>
            <a:endParaRPr lang="en-US" sz="8000" dirty="0">
              <a:effectLst>
                <a:glow rad="228600">
                  <a:srgbClr val="000000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10" y="1796996"/>
            <a:ext cx="11123874" cy="447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effectLst>
                  <a:glow rad="228600">
                    <a:srgbClr val="000000"/>
                  </a:glow>
                </a:effectLst>
              </a:rPr>
              <a:t>There is excitement when Adam saw Eve</a:t>
            </a:r>
          </a:p>
          <a:p>
            <a:pPr marL="0" indent="0">
              <a:buNone/>
            </a:pPr>
            <a:endParaRPr lang="en-US" sz="4800" dirty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4800" dirty="0" smtClean="0">
                <a:effectLst>
                  <a:glow rad="228600">
                    <a:srgbClr val="000000"/>
                  </a:glow>
                </a:effectLst>
              </a:rPr>
              <a:t>Creating marriage made ALL THINGS good</a:t>
            </a:r>
            <a:endParaRPr lang="en-US" sz="4800" dirty="0">
              <a:effectLst>
                <a:glow rad="228600">
                  <a:srgbClr val="00000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08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150"/>
            <a:ext cx="12192000" cy="7919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6062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effectLst>
                  <a:glow rad="228600">
                    <a:srgbClr val="070A02"/>
                  </a:glow>
                </a:effectLst>
              </a:rPr>
              <a:t>As Christ Loved the Church</a:t>
            </a:r>
            <a:endParaRPr lang="en-US" sz="8000" dirty="0">
              <a:effectLst>
                <a:glow rad="228600">
                  <a:srgbClr val="070A02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18" y="1886413"/>
            <a:ext cx="11603433" cy="47370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The covenant relationship of God and Man</a:t>
            </a:r>
          </a:p>
          <a:p>
            <a:pPr marL="0" indent="0">
              <a:buNone/>
            </a:pPr>
            <a:endParaRPr lang="en-US" sz="5500" dirty="0" smtClean="0">
              <a:effectLst>
                <a:glow rad="228600">
                  <a:srgbClr val="000000"/>
                </a:glow>
              </a:effectLst>
            </a:endParaRPr>
          </a:p>
          <a:p>
            <a:pPr marL="0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Entered when we:</a:t>
            </a:r>
          </a:p>
          <a:p>
            <a:pPr marL="457200" lvl="1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Believe and confess Jesus as Lord</a:t>
            </a:r>
          </a:p>
          <a:p>
            <a:pPr marL="457200" lvl="1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Turn away from sin</a:t>
            </a:r>
          </a:p>
          <a:p>
            <a:pPr marL="457200" lvl="1" indent="0">
              <a:buNone/>
            </a:pPr>
            <a:r>
              <a:rPr lang="en-US" sz="5500" dirty="0" smtClean="0">
                <a:effectLst>
                  <a:glow rad="228600">
                    <a:srgbClr val="000000"/>
                  </a:glow>
                </a:effectLst>
              </a:rPr>
              <a:t>Be baptized into Christ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dirty="0" smtClean="0">
                <a:solidFill>
                  <a:srgbClr val="FFFF00"/>
                </a:solidFill>
              </a:rPr>
              <a:t>Song #14 Supplemental</a:t>
            </a:r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6000" dirty="0" smtClean="0"/>
              <a:t>Our God is an awesome God</a:t>
            </a:r>
          </a:p>
          <a:p>
            <a:pPr marL="0" indent="0" algn="ctr">
              <a:buNone/>
            </a:pPr>
            <a:r>
              <a:rPr lang="en-US" sz="6000" dirty="0" smtClean="0"/>
              <a:t>He reigns from heaven above </a:t>
            </a:r>
          </a:p>
          <a:p>
            <a:pPr marL="0" indent="0" algn="ctr">
              <a:buNone/>
            </a:pPr>
            <a:r>
              <a:rPr lang="en-US" sz="6000" dirty="0" smtClean="0"/>
              <a:t>With wisdom, power and love</a:t>
            </a:r>
          </a:p>
          <a:p>
            <a:pPr marL="0" indent="0" algn="ctr">
              <a:buNone/>
            </a:pPr>
            <a:r>
              <a:rPr lang="en-US" sz="6000" dirty="0" smtClean="0"/>
              <a:t>Our God is an awesome </a:t>
            </a:r>
            <a:r>
              <a:rPr lang="en-US" sz="6000" dirty="0" smtClean="0"/>
              <a:t>God,</a:t>
            </a:r>
          </a:p>
          <a:p>
            <a:pPr marL="0" indent="0" algn="ctr">
              <a:buNone/>
            </a:pPr>
            <a:r>
              <a:rPr lang="en-US" sz="6000" dirty="0"/>
              <a:t>Our God is an awesome </a:t>
            </a:r>
            <a:r>
              <a:rPr lang="en-US" sz="6000" dirty="0" smtClean="0"/>
              <a:t>God,</a:t>
            </a:r>
          </a:p>
          <a:p>
            <a:pPr marL="0" indent="0" algn="ctr">
              <a:buNone/>
            </a:pPr>
            <a:r>
              <a:rPr lang="en-US" sz="6000" dirty="0" smtClean="0"/>
              <a:t>Our </a:t>
            </a:r>
            <a:r>
              <a:rPr lang="en-US" sz="6000" dirty="0"/>
              <a:t>God is an awesome </a:t>
            </a:r>
            <a:r>
              <a:rPr lang="en-US" sz="6000" dirty="0" smtClean="0"/>
              <a:t>God!</a:t>
            </a: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532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98600"/>
          </a:xfrm>
        </p:spPr>
        <p:txBody>
          <a:bodyPr>
            <a:normAutofit/>
          </a:bodyPr>
          <a:lstStyle/>
          <a:p>
            <a:pPr algn="ctr"/>
            <a:r>
              <a:rPr lang="en-US" sz="5333" dirty="0">
                <a:latin typeface="+mn-lt"/>
              </a:rPr>
              <a:t>Order of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Sunday, May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833120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67" dirty="0"/>
              <a:t>Opening </a:t>
            </a:r>
            <a:r>
              <a:rPr lang="en-US" sz="4267" dirty="0" smtClean="0"/>
              <a:t>Prayer	Ryan Sollars</a:t>
            </a:r>
            <a:r>
              <a:rPr lang="en-US" sz="4267" dirty="0"/>
              <a:t>	</a:t>
            </a:r>
            <a:endParaRPr lang="en-US" sz="4267" dirty="0" smtClean="0"/>
          </a:p>
          <a:p>
            <a:pPr marL="0" indent="0">
              <a:buNone/>
            </a:pPr>
            <a:r>
              <a:rPr lang="en-US" sz="4267" dirty="0" smtClean="0"/>
              <a:t>Song </a:t>
            </a:r>
            <a:r>
              <a:rPr lang="en-US" sz="4267" dirty="0"/>
              <a:t>leader		</a:t>
            </a:r>
            <a:r>
              <a:rPr lang="en-US" sz="4267" dirty="0" smtClean="0"/>
              <a:t>Joshua Jones</a:t>
            </a:r>
            <a:endParaRPr lang="en-US" sz="4267" dirty="0"/>
          </a:p>
          <a:p>
            <a:pPr marL="0" indent="0">
              <a:buNone/>
            </a:pPr>
            <a:r>
              <a:rPr lang="en-US" sz="4267" dirty="0" smtClean="0"/>
              <a:t>Scripture </a:t>
            </a:r>
            <a:r>
              <a:rPr lang="en-US" sz="4267" dirty="0"/>
              <a:t>		</a:t>
            </a:r>
            <a:r>
              <a:rPr lang="en-US" sz="4267" dirty="0" smtClean="0"/>
              <a:t>Steven James</a:t>
            </a:r>
            <a:endParaRPr lang="en-US" sz="4267" dirty="0"/>
          </a:p>
          <a:p>
            <a:pPr marL="0" indent="0">
              <a:buNone/>
            </a:pPr>
            <a:r>
              <a:rPr lang="en-US" sz="4267" dirty="0" smtClean="0"/>
              <a:t>Lord’s </a:t>
            </a:r>
            <a:r>
              <a:rPr lang="en-US" sz="4267" dirty="0"/>
              <a:t>Table		</a:t>
            </a:r>
            <a:r>
              <a:rPr lang="en-US" sz="4267" dirty="0" smtClean="0"/>
              <a:t>Grant Haines</a:t>
            </a:r>
            <a:endParaRPr lang="en-US" sz="4267" dirty="0"/>
          </a:p>
          <a:p>
            <a:pPr marL="0" indent="0">
              <a:buNone/>
            </a:pPr>
            <a:r>
              <a:rPr lang="en-US" sz="4267" dirty="0"/>
              <a:t>				</a:t>
            </a:r>
            <a:r>
              <a:rPr lang="en-US" sz="4267" dirty="0" smtClean="0"/>
              <a:t>Donava</a:t>
            </a:r>
            <a:r>
              <a:rPr lang="en-US" sz="4267" dirty="0" smtClean="0"/>
              <a:t>n Holman</a:t>
            </a:r>
            <a:endParaRPr lang="en-US" sz="4267" dirty="0"/>
          </a:p>
          <a:p>
            <a:pPr marL="0" indent="0">
              <a:buNone/>
            </a:pPr>
            <a:r>
              <a:rPr lang="en-US" sz="4267" dirty="0"/>
              <a:t>Lesson			</a:t>
            </a:r>
            <a:r>
              <a:rPr lang="en-US" sz="4267" dirty="0" smtClean="0"/>
              <a:t>Brian Haines</a:t>
            </a:r>
            <a:endParaRPr lang="en-US" sz="4267" dirty="0"/>
          </a:p>
          <a:p>
            <a:pPr marL="0" indent="0">
              <a:buNone/>
            </a:pPr>
            <a:r>
              <a:rPr lang="en-US" sz="4267" dirty="0"/>
              <a:t>Closing 			</a:t>
            </a:r>
            <a:r>
              <a:rPr lang="en-US" sz="4267" dirty="0" smtClean="0"/>
              <a:t>Gregor Hinckley</a:t>
            </a:r>
            <a:endParaRPr lang="en-US" sz="4267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0800" y="421106"/>
            <a:ext cx="5181600" cy="643689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267" b="1" dirty="0" smtClean="0">
                <a:solidFill>
                  <a:srgbClr val="FFFF00"/>
                </a:solidFill>
              </a:rPr>
              <a:t>Songs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4s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smtClean="0"/>
              <a:t>Pharisees - Luke 11:37-54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149" y="1678141"/>
            <a:ext cx="734469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are the woes Jesus pronounced on the Pharisees and why?</a:t>
            </a:r>
          </a:p>
          <a:p>
            <a:pPr marL="0" indent="0">
              <a:buNone/>
            </a:pPr>
            <a:r>
              <a:rPr lang="en-US" sz="4800" dirty="0"/>
              <a:t>    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662221" y="1678141"/>
            <a:ext cx="2684206" cy="4978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a. vs 42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b. vs 43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c. vs 44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d. vs 46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e. vs 47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/>
              <a:t>f. vs 52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7936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smtClean="0"/>
              <a:t>Pharisees - Luke 11:37-54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is meant by the blood of Abel? </a:t>
            </a:r>
            <a:endParaRPr lang="en-US" sz="4800" dirty="0" smtClean="0"/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The </a:t>
            </a:r>
            <a:r>
              <a:rPr lang="en-US" sz="4800" dirty="0"/>
              <a:t>blood of Zechariah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did the Pharisees, scribes and lawyers begin doing to Jesus after this?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Jesus </a:t>
            </a:r>
            <a:r>
              <a:rPr lang="en-US" sz="7200" dirty="0"/>
              <a:t>Before </a:t>
            </a:r>
            <a:r>
              <a:rPr lang="en-US" sz="7200" dirty="0" smtClean="0"/>
              <a:t>All: </a:t>
            </a:r>
            <a:r>
              <a:rPr lang="en-US" sz="7200" dirty="0"/>
              <a:t>Luke 12:1-12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457" y="1825624"/>
            <a:ext cx="11621729" cy="488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is the leaven of the Pharisees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is Jesus warning them of regarding speaking in the dark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24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Jesus </a:t>
            </a:r>
            <a:r>
              <a:rPr lang="en-US" sz="7200" dirty="0"/>
              <a:t>Before </a:t>
            </a:r>
            <a:r>
              <a:rPr lang="en-US" sz="7200" dirty="0" smtClean="0"/>
              <a:t>All: </a:t>
            </a:r>
            <a:r>
              <a:rPr lang="en-US" sz="7200" dirty="0"/>
              <a:t>Luke 12:1-12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457" y="1825624"/>
            <a:ext cx="11621729" cy="4889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should we fear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does it mean to confess Christ before men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</a:t>
            </a:r>
            <a:r>
              <a:rPr lang="en-US" sz="4800" dirty="0"/>
              <a:t>is blasphemy of the Holy Spirit?</a:t>
            </a:r>
          </a:p>
        </p:txBody>
      </p:sp>
    </p:spTree>
    <p:extLst>
      <p:ext uri="{BB962C8B-B14F-4D97-AF65-F5344CB8AC3E}">
        <p14:creationId xmlns:p14="http://schemas.microsoft.com/office/powerpoint/2010/main" val="12403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98600"/>
          </a:xfrm>
        </p:spPr>
        <p:txBody>
          <a:bodyPr>
            <a:normAutofit/>
          </a:bodyPr>
          <a:lstStyle/>
          <a:p>
            <a:pPr algn="ctr"/>
            <a:r>
              <a:rPr lang="en-US" sz="5333" dirty="0">
                <a:latin typeface="+mn-lt"/>
              </a:rPr>
              <a:t>Order of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Sunday, May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833120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67" dirty="0"/>
              <a:t>Opening Prayer	</a:t>
            </a:r>
            <a:endParaRPr lang="en-US" sz="4267" dirty="0" smtClean="0"/>
          </a:p>
          <a:p>
            <a:pPr marL="0" indent="0">
              <a:buNone/>
            </a:pPr>
            <a:r>
              <a:rPr lang="en-US" sz="4267" dirty="0" smtClean="0"/>
              <a:t>Song </a:t>
            </a:r>
            <a:r>
              <a:rPr lang="en-US" sz="4267" dirty="0"/>
              <a:t>leader		</a:t>
            </a:r>
          </a:p>
          <a:p>
            <a:pPr marL="0" indent="0">
              <a:buNone/>
            </a:pPr>
            <a:r>
              <a:rPr lang="en-US" sz="4267" dirty="0" smtClean="0"/>
              <a:t>Scripture </a:t>
            </a:r>
            <a:r>
              <a:rPr lang="en-US" sz="4267" dirty="0"/>
              <a:t>		</a:t>
            </a:r>
          </a:p>
          <a:p>
            <a:pPr marL="0" indent="0">
              <a:buNone/>
            </a:pPr>
            <a:r>
              <a:rPr lang="en-US" sz="4267" dirty="0" smtClean="0"/>
              <a:t>Lord’s </a:t>
            </a:r>
            <a:r>
              <a:rPr lang="en-US" sz="4267" dirty="0"/>
              <a:t>Table		</a:t>
            </a:r>
          </a:p>
          <a:p>
            <a:pPr marL="0" indent="0">
              <a:buNone/>
            </a:pPr>
            <a:r>
              <a:rPr lang="en-US" sz="4267" dirty="0"/>
              <a:t>				</a:t>
            </a:r>
          </a:p>
          <a:p>
            <a:pPr marL="0" indent="0">
              <a:buNone/>
            </a:pPr>
            <a:r>
              <a:rPr lang="en-US" sz="4267" dirty="0"/>
              <a:t>Lesson			</a:t>
            </a:r>
            <a:r>
              <a:rPr lang="en-US" sz="4267" dirty="0" smtClean="0"/>
              <a:t>Brian Haines</a:t>
            </a:r>
            <a:endParaRPr lang="en-US" sz="4267" dirty="0"/>
          </a:p>
          <a:p>
            <a:pPr marL="0" indent="0">
              <a:buNone/>
            </a:pPr>
            <a:r>
              <a:rPr lang="en-US" sz="4267" dirty="0"/>
              <a:t>Closing 			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0800" y="421106"/>
            <a:ext cx="5181600" cy="643689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4267" b="1" dirty="0" smtClean="0">
                <a:solidFill>
                  <a:srgbClr val="FFFF00"/>
                </a:solidFill>
              </a:rPr>
              <a:t>Songs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0</a:t>
            </a:r>
            <a:endParaRPr lang="en-US" sz="6000" b="1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en-US" sz="6000" b="1" dirty="0" smtClean="0">
                <a:solidFill>
                  <a:srgbClr val="FFFF00"/>
                </a:solidFill>
              </a:rPr>
              <a:t>4s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329784"/>
            <a:ext cx="12115800" cy="6375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CALL TO WORSHIP – SONG #55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5200" i="1" dirty="0" smtClean="0"/>
              <a:t>The </a:t>
            </a:r>
            <a:r>
              <a:rPr lang="en-US" sz="5200" i="1" dirty="0"/>
              <a:t>Lord is in His holy </a:t>
            </a:r>
            <a:r>
              <a:rPr lang="en-US" sz="5200" i="1" dirty="0" smtClean="0"/>
              <a:t>temple;</a:t>
            </a:r>
          </a:p>
          <a:p>
            <a:pPr marL="0" indent="0" algn="ctr">
              <a:buNone/>
            </a:pP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5200" i="1" dirty="0" smtClean="0"/>
              <a:t>Let </a:t>
            </a:r>
            <a:r>
              <a:rPr lang="en-US" sz="5200" i="1" dirty="0"/>
              <a:t>all the earth keep silence before </a:t>
            </a:r>
            <a:r>
              <a:rPr lang="en-US" sz="5200" i="1" dirty="0" smtClean="0"/>
              <a:t>Him.</a:t>
            </a:r>
            <a:r>
              <a:rPr lang="en-US" sz="5200" i="1" dirty="0"/>
              <a:t/>
            </a:r>
            <a:br>
              <a:rPr lang="en-US" sz="5200" i="1" dirty="0"/>
            </a:br>
            <a:endParaRPr lang="en-US" sz="2000" i="1" dirty="0" smtClean="0"/>
          </a:p>
          <a:p>
            <a:pPr marL="0" indent="0" algn="ctr">
              <a:buNone/>
            </a:pPr>
            <a:r>
              <a:rPr lang="en-US" sz="5200" i="1" dirty="0" smtClean="0"/>
              <a:t>Keep silence; </a:t>
            </a:r>
            <a:r>
              <a:rPr lang="en-US" sz="5200" i="1" dirty="0"/>
              <a:t>keep </a:t>
            </a:r>
            <a:r>
              <a:rPr lang="en-US" sz="5200" i="1" dirty="0" smtClean="0"/>
              <a:t>silence; </a:t>
            </a:r>
          </a:p>
          <a:p>
            <a:pPr marL="0" indent="0" algn="ctr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5200" i="1" dirty="0" smtClean="0"/>
              <a:t>Keep silence </a:t>
            </a:r>
            <a:r>
              <a:rPr lang="en-US" sz="5200" i="1" dirty="0"/>
              <a:t>before Him</a:t>
            </a:r>
            <a:r>
              <a:rPr lang="en-US" sz="5200" i="1" dirty="0" smtClean="0"/>
              <a:t>.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000" dirty="0" smtClean="0"/>
              <a:t>Habakkuk </a:t>
            </a:r>
            <a:r>
              <a:rPr lang="en-US" sz="4000" dirty="0"/>
              <a:t>2:20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88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141553</TotalTime>
  <Words>961</Words>
  <Application>Microsoft Office PowerPoint</Application>
  <PresentationFormat>Widescreen</PresentationFormat>
  <Paragraphs>224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Announcements: May 7</vt:lpstr>
      <vt:lpstr>Order of Services Sunday, May 7</vt:lpstr>
      <vt:lpstr>Pharisees - Luke 11:37-54</vt:lpstr>
      <vt:lpstr>Pharisees - Luke 11:37-54</vt:lpstr>
      <vt:lpstr>Jesus Before All: Luke 12:1-12</vt:lpstr>
      <vt:lpstr>Jesus Before All: Luke 12:1-12</vt:lpstr>
      <vt:lpstr>Order of Services Sunday, May 7</vt:lpstr>
      <vt:lpstr>PowerPoint Presentation</vt:lpstr>
      <vt:lpstr>Order of Services Sunday, May 7</vt:lpstr>
      <vt:lpstr>Marriage</vt:lpstr>
      <vt:lpstr>Man’s First Test</vt:lpstr>
      <vt:lpstr>Man’s First Test</vt:lpstr>
      <vt:lpstr>Jesus’ Law of Marriage</vt:lpstr>
      <vt:lpstr>Learning on Marriage</vt:lpstr>
      <vt:lpstr>God Creates a Marriage</vt:lpstr>
      <vt:lpstr>Marriage is </vt:lpstr>
      <vt:lpstr>Marriage is </vt:lpstr>
      <vt:lpstr>Marriage is </vt:lpstr>
      <vt:lpstr>Marriage is </vt:lpstr>
      <vt:lpstr>God Seeks Intimacy in Marriage</vt:lpstr>
      <vt:lpstr>God Knew What He Was Doing</vt:lpstr>
      <vt:lpstr>God Knew What He Was Doing</vt:lpstr>
      <vt:lpstr>When Adam Saw Eve</vt:lpstr>
      <vt:lpstr>When Adam Saw Eve</vt:lpstr>
      <vt:lpstr>PowerPoint Presentation</vt:lpstr>
      <vt:lpstr>As Christ Loved the Church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HAINES</dc:creator>
  <cp:lastModifiedBy>Microsoft account</cp:lastModifiedBy>
  <cp:revision>431</cp:revision>
  <dcterms:created xsi:type="dcterms:W3CDTF">2016-12-20T17:11:47Z</dcterms:created>
  <dcterms:modified xsi:type="dcterms:W3CDTF">2023-05-07T15:06:27Z</dcterms:modified>
</cp:coreProperties>
</file>