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393" r:id="rId2"/>
    <p:sldId id="1349" r:id="rId3"/>
    <p:sldId id="1438" r:id="rId4"/>
    <p:sldId id="1439" r:id="rId5"/>
    <p:sldId id="1440" r:id="rId6"/>
    <p:sldId id="1454" r:id="rId7"/>
    <p:sldId id="1384" r:id="rId8"/>
    <p:sldId id="1436" r:id="rId9"/>
    <p:sldId id="1385" r:id="rId10"/>
    <p:sldId id="493" r:id="rId11"/>
    <p:sldId id="1437" r:id="rId12"/>
    <p:sldId id="1402" r:id="rId13"/>
    <p:sldId id="1447" r:id="rId14"/>
    <p:sldId id="1419" r:id="rId15"/>
    <p:sldId id="1450" r:id="rId16"/>
    <p:sldId id="1441" r:id="rId17"/>
    <p:sldId id="1446" r:id="rId18"/>
    <p:sldId id="1448" r:id="rId19"/>
    <p:sldId id="1449" r:id="rId20"/>
    <p:sldId id="1455" r:id="rId21"/>
    <p:sldId id="1451" r:id="rId22"/>
    <p:sldId id="1442" r:id="rId23"/>
    <p:sldId id="1452" r:id="rId24"/>
    <p:sldId id="1435" r:id="rId25"/>
    <p:sldId id="1260" r:id="rId26"/>
    <p:sldId id="145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810"/>
    <a:srgbClr val="080300"/>
    <a:srgbClr val="000000"/>
    <a:srgbClr val="000204"/>
    <a:srgbClr val="000308"/>
    <a:srgbClr val="460000"/>
    <a:srgbClr val="020202"/>
    <a:srgbClr val="FFFFFF"/>
    <a:srgbClr val="EBF5FF"/>
    <a:srgbClr val="240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961" autoAdjust="0"/>
  </p:normalViewPr>
  <p:slideViewPr>
    <p:cSldViewPr snapToGrid="0">
      <p:cViewPr>
        <p:scale>
          <a:sx n="66" d="100"/>
          <a:sy n="66" d="100"/>
        </p:scale>
        <p:origin x="732" y="2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DD806-3644-47FD-8493-81C1DD031CAB}" type="datetimeFigureOut">
              <a:rPr lang="en-US" smtClean="0"/>
              <a:t>10/30/2023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71D24B-FC86-47AA-B772-7DE07F4E7521}" type="slidenum">
              <a:rPr lang="en-US" smtClean="0"/>
              <a:t>‹#›</a:t>
            </a:fld>
            <a:endParaRPr lang="en-US"/>
          </a:p>
        </p:txBody>
      </p:sp>
    </p:spTree>
    <p:extLst>
      <p:ext uri="{BB962C8B-B14F-4D97-AF65-F5344CB8AC3E}">
        <p14:creationId xmlns:p14="http://schemas.microsoft.com/office/powerpoint/2010/main" val="4083739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a:t>
            </a:fld>
            <a:endParaRPr lang="en-US"/>
          </a:p>
        </p:txBody>
      </p:sp>
    </p:spTree>
    <p:extLst>
      <p:ext uri="{BB962C8B-B14F-4D97-AF65-F5344CB8AC3E}">
        <p14:creationId xmlns:p14="http://schemas.microsoft.com/office/powerpoint/2010/main" val="3753616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November is national Adoption Month</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12</a:t>
            </a:fld>
            <a:endParaRPr lang="en-US"/>
          </a:p>
        </p:txBody>
      </p:sp>
    </p:spTree>
    <p:extLst>
      <p:ext uri="{BB962C8B-B14F-4D97-AF65-F5344CB8AC3E}">
        <p14:creationId xmlns:p14="http://schemas.microsoft.com/office/powerpoint/2010/main" val="3670561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13</a:t>
            </a:fld>
            <a:endParaRPr lang="en-US"/>
          </a:p>
        </p:txBody>
      </p:sp>
    </p:spTree>
    <p:extLst>
      <p:ext uri="{BB962C8B-B14F-4D97-AF65-F5344CB8AC3E}">
        <p14:creationId xmlns:p14="http://schemas.microsoft.com/office/powerpoint/2010/main" val="148061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Es</a:t>
            </a:r>
            <a:r>
              <a:rPr lang="en-US" dirty="0" smtClean="0"/>
              <a:t> 2:5 In </a:t>
            </a:r>
            <a:r>
              <a:rPr lang="en-US" dirty="0" err="1" smtClean="0"/>
              <a:t>Shushan</a:t>
            </a:r>
            <a:r>
              <a:rPr lang="en-US" dirty="0" smtClean="0"/>
              <a:t> the citadel there was a certain Jew whose name was Mordecai the son of Jair, the son of </a:t>
            </a:r>
            <a:r>
              <a:rPr lang="en-US" dirty="0" err="1" smtClean="0"/>
              <a:t>Shimei</a:t>
            </a:r>
            <a:r>
              <a:rPr lang="en-US" dirty="0" smtClean="0"/>
              <a:t>, the son of Kish, a Benjamite.  6 Kish had been carried away from Jerusalem with the captives who had been captured with </a:t>
            </a:r>
            <a:r>
              <a:rPr lang="en-US" dirty="0" err="1" smtClean="0"/>
              <a:t>Jeconiah</a:t>
            </a:r>
            <a:r>
              <a:rPr lang="en-US" dirty="0" smtClean="0"/>
              <a:t> king of Judah, whom Nebuchadnezzar the king of Babylon had carried away. 7 And Mordecai had brought up Hadassah, that is, Esther, his uncle's daughter, for she had neither father nor mother. The young woman was lovely and beautiful. When her father and mother died, Mordecai took her as his own daughter.</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14</a:t>
            </a:fld>
            <a:endParaRPr lang="en-US"/>
          </a:p>
        </p:txBody>
      </p:sp>
    </p:spTree>
    <p:extLst>
      <p:ext uri="{BB962C8B-B14F-4D97-AF65-F5344CB8AC3E}">
        <p14:creationId xmlns:p14="http://schemas.microsoft.com/office/powerpoint/2010/main" val="623776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Augustus,</a:t>
            </a:r>
            <a:r>
              <a:rPr lang="en-US" baseline="0" dirty="0" smtClean="0"/>
              <a:t> adopted by Julius</a:t>
            </a:r>
            <a:endParaRPr lang="en-US" dirty="0" smtClean="0"/>
          </a:p>
          <a:p>
            <a:r>
              <a:rPr lang="en-US" dirty="0" smtClean="0"/>
              <a:t>https://en.wikipedia.org/wiki/Adoption_in_ancient_Rome</a:t>
            </a:r>
          </a:p>
          <a:p>
            <a:r>
              <a:rPr lang="en-US" dirty="0" smtClean="0"/>
              <a:t>https://www.ogchurchofchrist.org/Sermons/spiritual-adoption/</a:t>
            </a:r>
          </a:p>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15</a:t>
            </a:fld>
            <a:endParaRPr lang="en-US"/>
          </a:p>
        </p:txBody>
      </p:sp>
    </p:spTree>
    <p:extLst>
      <p:ext uri="{BB962C8B-B14F-4D97-AF65-F5344CB8AC3E}">
        <p14:creationId xmlns:p14="http://schemas.microsoft.com/office/powerpoint/2010/main" val="581273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1Jo 3:1 ¶ Behold what manner of love the Father has bestowed on us, that we should be called children of God! Therefore the world does not know us, because it did not know Him. 2 Beloved, now we are children of God; and it has not yet been revealed what we shall be, but we know that when He is revealed, we shall be like Him, for we shall see Him as He is.</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17</a:t>
            </a:fld>
            <a:endParaRPr lang="en-US"/>
          </a:p>
        </p:txBody>
      </p:sp>
    </p:spTree>
    <p:extLst>
      <p:ext uri="{BB962C8B-B14F-4D97-AF65-F5344CB8AC3E}">
        <p14:creationId xmlns:p14="http://schemas.microsoft.com/office/powerpoint/2010/main" val="605610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1Jo 4:9 In this the love of God was manifested toward us, that God has sent His only begotten Son into the world, that we might live through Him. 10 In this is love, not that we loved God, but that He loved us and sent His Son to be the propitiation for our sins.</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18</a:t>
            </a:fld>
            <a:endParaRPr lang="en-US"/>
          </a:p>
        </p:txBody>
      </p:sp>
    </p:spTree>
    <p:extLst>
      <p:ext uri="{BB962C8B-B14F-4D97-AF65-F5344CB8AC3E}">
        <p14:creationId xmlns:p14="http://schemas.microsoft.com/office/powerpoint/2010/main" val="2821015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Col 1:12 ¶ giving thanks to the Father who has qualified us to be partakers of the inheritance of the saints in the light.</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19</a:t>
            </a:fld>
            <a:endParaRPr lang="en-US"/>
          </a:p>
        </p:txBody>
      </p:sp>
    </p:spTree>
    <p:extLst>
      <p:ext uri="{BB962C8B-B14F-4D97-AF65-F5344CB8AC3E}">
        <p14:creationId xmlns:p14="http://schemas.microsoft.com/office/powerpoint/2010/main" val="2292515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Col 1:12 ¶ giving thanks to the Father who has qualified us to be partakers of the inheritance of the saints in the light.</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20</a:t>
            </a:fld>
            <a:endParaRPr lang="en-US"/>
          </a:p>
        </p:txBody>
      </p:sp>
    </p:spTree>
    <p:extLst>
      <p:ext uri="{BB962C8B-B14F-4D97-AF65-F5344CB8AC3E}">
        <p14:creationId xmlns:p14="http://schemas.microsoft.com/office/powerpoint/2010/main" val="799367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Col 1:12 ¶ giving thanks to the Father who has qualified us to be partakers of the inheritance of the saints in the light.</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21</a:t>
            </a:fld>
            <a:endParaRPr lang="en-US"/>
          </a:p>
        </p:txBody>
      </p:sp>
    </p:spTree>
    <p:extLst>
      <p:ext uri="{BB962C8B-B14F-4D97-AF65-F5344CB8AC3E}">
        <p14:creationId xmlns:p14="http://schemas.microsoft.com/office/powerpoint/2010/main" val="6585782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22</a:t>
            </a:fld>
            <a:endParaRPr lang="en-US"/>
          </a:p>
        </p:txBody>
      </p:sp>
    </p:spTree>
    <p:extLst>
      <p:ext uri="{BB962C8B-B14F-4D97-AF65-F5344CB8AC3E}">
        <p14:creationId xmlns:p14="http://schemas.microsoft.com/office/powerpoint/2010/main" val="403049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3</a:t>
            </a:fld>
            <a:endParaRPr lang="en-US"/>
          </a:p>
        </p:txBody>
      </p:sp>
    </p:spTree>
    <p:extLst>
      <p:ext uri="{BB962C8B-B14F-4D97-AF65-F5344CB8AC3E}">
        <p14:creationId xmlns:p14="http://schemas.microsoft.com/office/powerpoint/2010/main" val="728355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23</a:t>
            </a:fld>
            <a:endParaRPr lang="en-US"/>
          </a:p>
        </p:txBody>
      </p:sp>
    </p:spTree>
    <p:extLst>
      <p:ext uri="{BB962C8B-B14F-4D97-AF65-F5344CB8AC3E}">
        <p14:creationId xmlns:p14="http://schemas.microsoft.com/office/powerpoint/2010/main" val="94854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MIGHT the Lord return? </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25</a:t>
            </a:fld>
            <a:endParaRPr lang="en-US">
              <a:solidFill>
                <a:srgbClr val="000000"/>
              </a:solidFill>
            </a:endParaRPr>
          </a:p>
        </p:txBody>
      </p:sp>
    </p:spTree>
    <p:extLst>
      <p:ext uri="{BB962C8B-B14F-4D97-AF65-F5344CB8AC3E}">
        <p14:creationId xmlns:p14="http://schemas.microsoft.com/office/powerpoint/2010/main" val="4211250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87537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4</a:t>
            </a:fld>
            <a:endParaRPr lang="en-US"/>
          </a:p>
        </p:txBody>
      </p:sp>
    </p:spTree>
    <p:extLst>
      <p:ext uri="{BB962C8B-B14F-4D97-AF65-F5344CB8AC3E}">
        <p14:creationId xmlns:p14="http://schemas.microsoft.com/office/powerpoint/2010/main" val="2493194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5</a:t>
            </a:fld>
            <a:endParaRPr lang="en-US"/>
          </a:p>
        </p:txBody>
      </p:sp>
    </p:spTree>
    <p:extLst>
      <p:ext uri="{BB962C8B-B14F-4D97-AF65-F5344CB8AC3E}">
        <p14:creationId xmlns:p14="http://schemas.microsoft.com/office/powerpoint/2010/main" val="644110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6</a:t>
            </a:fld>
            <a:endParaRPr lang="en-US"/>
          </a:p>
        </p:txBody>
      </p:sp>
    </p:spTree>
    <p:extLst>
      <p:ext uri="{BB962C8B-B14F-4D97-AF65-F5344CB8AC3E}">
        <p14:creationId xmlns:p14="http://schemas.microsoft.com/office/powerpoint/2010/main" val="3617885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8</a:t>
            </a:fld>
            <a:endParaRPr lang="en-US"/>
          </a:p>
        </p:txBody>
      </p:sp>
    </p:spTree>
    <p:extLst>
      <p:ext uri="{BB962C8B-B14F-4D97-AF65-F5344CB8AC3E}">
        <p14:creationId xmlns:p14="http://schemas.microsoft.com/office/powerpoint/2010/main" val="221479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100128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10</a:t>
            </a:fld>
            <a:endParaRPr lang="en-US"/>
          </a:p>
        </p:txBody>
      </p:sp>
    </p:spTree>
    <p:extLst>
      <p:ext uri="{BB962C8B-B14F-4D97-AF65-F5344CB8AC3E}">
        <p14:creationId xmlns:p14="http://schemas.microsoft.com/office/powerpoint/2010/main" val="4078905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11</a:t>
            </a:fld>
            <a:endParaRPr lang="en-US"/>
          </a:p>
        </p:txBody>
      </p:sp>
    </p:spTree>
    <p:extLst>
      <p:ext uri="{BB962C8B-B14F-4D97-AF65-F5344CB8AC3E}">
        <p14:creationId xmlns:p14="http://schemas.microsoft.com/office/powerpoint/2010/main" val="446714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76941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2845802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154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78023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857BA-C9F0-4E0A-A4C7-D125AC007814}"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94858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857BA-C9F0-4E0A-A4C7-D125AC007814}"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4340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857BA-C9F0-4E0A-A4C7-D125AC007814}" type="datetimeFigureOut">
              <a:rPr lang="en-US" smtClean="0"/>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99910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857BA-C9F0-4E0A-A4C7-D125AC007814}" type="datetimeFigureOut">
              <a:rPr lang="en-US" smtClean="0"/>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1203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857BA-C9F0-4E0A-A4C7-D125AC007814}" type="datetimeFigureOut">
              <a:rPr lang="en-US" smtClean="0"/>
              <a:t>10/30/2023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401536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857BA-C9F0-4E0A-A4C7-D125AC007814}"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265633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857BA-C9F0-4E0A-A4C7-D125AC007814}"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5560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857BA-C9F0-4E0A-A4C7-D125AC007814}" type="datetimeFigureOut">
              <a:rPr lang="en-US" smtClean="0"/>
              <a:t>10/30/2023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F415-1D02-4917-9DF2-E2837826BA54}" type="slidenum">
              <a:rPr lang="en-US" smtClean="0"/>
              <a:t>‹#›</a:t>
            </a:fld>
            <a:endParaRPr lang="en-US"/>
          </a:p>
        </p:txBody>
      </p:sp>
    </p:spTree>
    <p:extLst>
      <p:ext uri="{BB962C8B-B14F-4D97-AF65-F5344CB8AC3E}">
        <p14:creationId xmlns:p14="http://schemas.microsoft.com/office/powerpoint/2010/main" val="129046455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upload.wikimedia.org/wikipedia/commons/thumb/4/46/Autumn_meadow_-_Molalla_River_SP_Oregon.jpg/1280px-Autumn_meadow_-_Molalla_River_SP_Oreg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4730"/>
            <a:ext cx="12192000" cy="914400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120073" y="315480"/>
            <a:ext cx="11785600" cy="5423583"/>
          </a:xfrm>
        </p:spPr>
        <p:txBody>
          <a:bodyPr>
            <a:normAutofit/>
          </a:bodyPr>
          <a:lstStyle/>
          <a:p>
            <a:pPr marL="0" indent="0" algn="ctr">
              <a:buNone/>
            </a:pPr>
            <a:endParaRPr lang="en-US" sz="6667" b="1" dirty="0" smtClean="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6667" b="1" dirty="0" smtClean="0">
                <a:ln w="9525">
                  <a:solidFill>
                    <a:schemeClr val="bg1"/>
                  </a:solidFill>
                  <a:prstDash val="solid"/>
                </a:ln>
                <a:effectLst>
                  <a:outerShdw blurRad="12700" dist="38100" dir="2700000" algn="tl" rotWithShape="0">
                    <a:schemeClr val="bg1">
                      <a:lumMod val="50000"/>
                    </a:schemeClr>
                  </a:outerShdw>
                </a:effectLst>
              </a:rPr>
              <a:t>The </a:t>
            </a:r>
            <a:r>
              <a:rPr lang="en-US" sz="6667" b="1" dirty="0">
                <a:ln w="9525">
                  <a:solidFill>
                    <a:schemeClr val="bg1"/>
                  </a:solidFill>
                  <a:prstDash val="solid"/>
                </a:ln>
                <a:effectLst>
                  <a:outerShdw blurRad="12700" dist="38100" dir="2700000" algn="tl" rotWithShape="0">
                    <a:schemeClr val="bg1">
                      <a:lumMod val="50000"/>
                    </a:schemeClr>
                  </a:outerShdw>
                </a:effectLst>
              </a:rPr>
              <a:t>Cornelius </a:t>
            </a:r>
            <a:r>
              <a:rPr lang="en-US" sz="6667" b="1" dirty="0" smtClean="0">
                <a:ln w="9525">
                  <a:solidFill>
                    <a:schemeClr val="bg1"/>
                  </a:solidFill>
                  <a:prstDash val="solid"/>
                </a:ln>
                <a:effectLst>
                  <a:outerShdw blurRad="12700" dist="38100" dir="2700000" algn="tl" rotWithShape="0">
                    <a:schemeClr val="bg1">
                      <a:lumMod val="50000"/>
                    </a:schemeClr>
                  </a:outerShdw>
                </a:effectLst>
              </a:rPr>
              <a:t>church </a:t>
            </a:r>
            <a:r>
              <a:rPr lang="en-US" sz="6667" b="1" dirty="0">
                <a:ln w="9525">
                  <a:solidFill>
                    <a:schemeClr val="bg1"/>
                  </a:solidFill>
                  <a:prstDash val="solid"/>
                </a:ln>
                <a:effectLst>
                  <a:outerShdw blurRad="12700" dist="38100" dir="2700000" algn="tl" rotWithShape="0">
                    <a:schemeClr val="bg1">
                      <a:lumMod val="50000"/>
                    </a:schemeClr>
                  </a:outerShdw>
                </a:effectLst>
              </a:rPr>
              <a:t>of </a:t>
            </a:r>
            <a:r>
              <a:rPr lang="en-US" sz="6667" b="1" dirty="0" smtClean="0">
                <a:ln w="9525">
                  <a:solidFill>
                    <a:schemeClr val="bg1"/>
                  </a:solidFill>
                  <a:prstDash val="solid"/>
                </a:ln>
                <a:effectLst>
                  <a:outerShdw blurRad="12700" dist="38100" dir="2700000" algn="tl" rotWithShape="0">
                    <a:schemeClr val="bg1">
                      <a:lumMod val="50000"/>
                    </a:schemeClr>
                  </a:outerShdw>
                </a:effectLst>
              </a:rPr>
              <a:t>Christ</a:t>
            </a:r>
          </a:p>
          <a:p>
            <a:pPr marL="0" indent="0" algn="ctr">
              <a:buNone/>
            </a:pPr>
            <a:r>
              <a:rPr lang="en-US" sz="5500" b="1" dirty="0" smtClean="0">
                <a:ln w="9525">
                  <a:solidFill>
                    <a:schemeClr val="bg1"/>
                  </a:solidFill>
                  <a:prstDash val="solid"/>
                </a:ln>
                <a:effectLst>
                  <a:outerShdw blurRad="12700" dist="38100" dir="2700000" algn="tl" rotWithShape="0">
                    <a:schemeClr val="bg1">
                      <a:lumMod val="50000"/>
                    </a:schemeClr>
                  </a:outerShdw>
                </a:effectLst>
              </a:rPr>
              <a:t>  </a:t>
            </a:r>
          </a:p>
          <a:p>
            <a:pPr marL="0" indent="0" algn="ctr">
              <a:buNone/>
            </a:pPr>
            <a:endParaRPr lang="en-US" sz="5500" b="1" dirty="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9900" b="1" dirty="0">
                <a:ln w="9525">
                  <a:solidFill>
                    <a:schemeClr val="bg1"/>
                  </a:solidFill>
                  <a:prstDash val="solid"/>
                </a:ln>
                <a:effectLst>
                  <a:outerShdw blurRad="12700" dist="38100" dir="2700000" algn="tl" rotWithShape="0">
                    <a:schemeClr val="bg1">
                      <a:lumMod val="50000"/>
                    </a:schemeClr>
                  </a:outerShdw>
                </a:effectLst>
              </a:rPr>
              <a:t>Welcomes </a:t>
            </a:r>
            <a:r>
              <a:rPr lang="en-US" sz="9900" b="1" dirty="0" smtClean="0">
                <a:ln w="9525">
                  <a:solidFill>
                    <a:schemeClr val="bg1"/>
                  </a:solidFill>
                  <a:prstDash val="solid"/>
                </a:ln>
                <a:effectLst>
                  <a:outerShdw blurRad="12700" dist="38100" dir="2700000" algn="tl" rotWithShape="0">
                    <a:schemeClr val="bg1">
                      <a:lumMod val="50000"/>
                    </a:schemeClr>
                  </a:outerShdw>
                </a:effectLst>
              </a:rPr>
              <a:t>You!</a:t>
            </a:r>
            <a:endParaRPr lang="en-US" sz="99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4797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329784"/>
            <a:ext cx="12115800" cy="6375816"/>
          </a:xfrm>
        </p:spPr>
        <p:txBody>
          <a:bodyPr>
            <a:normAutofit lnSpcReduction="10000"/>
          </a:bodyPr>
          <a:lstStyle/>
          <a:p>
            <a:pPr marL="0" indent="0" algn="ctr">
              <a:buNone/>
            </a:pPr>
            <a:r>
              <a:rPr lang="en-US" sz="4000" dirty="0" smtClean="0"/>
              <a:t>CALL TO WORSHIP – SONG #55</a:t>
            </a:r>
          </a:p>
          <a:p>
            <a:pPr marL="0" indent="0" algn="ctr">
              <a:buNone/>
            </a:pPr>
            <a:endParaRPr lang="en-US" sz="2000" dirty="0"/>
          </a:p>
          <a:p>
            <a:pPr marL="0" indent="0" algn="ctr">
              <a:buNone/>
            </a:pPr>
            <a:r>
              <a:rPr lang="en-US" sz="5200" i="1" dirty="0" smtClean="0"/>
              <a:t>The </a:t>
            </a:r>
            <a:r>
              <a:rPr lang="en-US" sz="5200" i="1" dirty="0"/>
              <a:t>Lord is in His holy </a:t>
            </a:r>
            <a:r>
              <a:rPr lang="en-US" sz="5200" i="1" dirty="0" smtClean="0"/>
              <a:t>temple;</a:t>
            </a:r>
          </a:p>
          <a:p>
            <a:pPr marL="0" indent="0" algn="ctr">
              <a:buNone/>
            </a:pPr>
            <a:r>
              <a:rPr lang="en-US" sz="2000" i="1" dirty="0"/>
              <a:t/>
            </a:r>
            <a:br>
              <a:rPr lang="en-US" sz="2000" i="1" dirty="0"/>
            </a:br>
            <a:r>
              <a:rPr lang="en-US" sz="5200" i="1" dirty="0" smtClean="0"/>
              <a:t>Let </a:t>
            </a:r>
            <a:r>
              <a:rPr lang="en-US" sz="5200" i="1" dirty="0"/>
              <a:t>all the earth keep silence before </a:t>
            </a:r>
            <a:r>
              <a:rPr lang="en-US" sz="5200" i="1" dirty="0" smtClean="0"/>
              <a:t>Him.</a:t>
            </a:r>
            <a:r>
              <a:rPr lang="en-US" sz="5200" i="1" dirty="0"/>
              <a:t/>
            </a:r>
            <a:br>
              <a:rPr lang="en-US" sz="5200" i="1" dirty="0"/>
            </a:br>
            <a:endParaRPr lang="en-US" sz="2000" i="1" dirty="0" smtClean="0"/>
          </a:p>
          <a:p>
            <a:pPr marL="0" indent="0" algn="ctr">
              <a:buNone/>
            </a:pPr>
            <a:r>
              <a:rPr lang="en-US" sz="5200" i="1" dirty="0" smtClean="0"/>
              <a:t>Keep silence; </a:t>
            </a:r>
            <a:r>
              <a:rPr lang="en-US" sz="5200" i="1" dirty="0"/>
              <a:t>keep </a:t>
            </a:r>
            <a:r>
              <a:rPr lang="en-US" sz="5200" i="1" dirty="0" smtClean="0"/>
              <a:t>silence; </a:t>
            </a:r>
          </a:p>
          <a:p>
            <a:pPr marL="0" indent="0" algn="ctr">
              <a:buNone/>
            </a:pPr>
            <a:endParaRPr lang="en-US" sz="2000" i="1" dirty="0"/>
          </a:p>
          <a:p>
            <a:pPr marL="0" indent="0" algn="ctr">
              <a:buNone/>
            </a:pPr>
            <a:r>
              <a:rPr lang="en-US" sz="5200" i="1" dirty="0" smtClean="0"/>
              <a:t>Keep silence </a:t>
            </a:r>
            <a:r>
              <a:rPr lang="en-US" sz="5200" i="1" dirty="0"/>
              <a:t>before Him</a:t>
            </a:r>
            <a:r>
              <a:rPr lang="en-US" sz="5200" i="1" dirty="0" smtClean="0"/>
              <a:t>.</a:t>
            </a:r>
          </a:p>
          <a:p>
            <a:pPr marL="0" indent="0" algn="ctr">
              <a:buNone/>
            </a:pPr>
            <a:endParaRPr lang="en-US" sz="2000" dirty="0" smtClean="0"/>
          </a:p>
          <a:p>
            <a:pPr marL="0" indent="0" algn="ctr">
              <a:buNone/>
            </a:pPr>
            <a:r>
              <a:rPr lang="en-US" sz="4000" dirty="0" smtClean="0"/>
              <a:t>Habakkuk </a:t>
            </a:r>
            <a:r>
              <a:rPr lang="en-US" sz="4000" dirty="0"/>
              <a:t>2:20</a:t>
            </a:r>
            <a:endParaRPr lang="en-US" sz="4000" dirty="0" smtClean="0"/>
          </a:p>
        </p:txBody>
      </p:sp>
    </p:spTree>
    <p:extLst>
      <p:ext uri="{BB962C8B-B14F-4D97-AF65-F5344CB8AC3E}">
        <p14:creationId xmlns:p14="http://schemas.microsoft.com/office/powerpoint/2010/main" val="25888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a:t>Sunday, </a:t>
            </a:r>
            <a:r>
              <a:rPr lang="en-US" dirty="0" smtClean="0"/>
              <a:t>October 29</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Ryan Sollars</a:t>
            </a:r>
          </a:p>
          <a:p>
            <a:pPr marL="0" indent="0">
              <a:buNone/>
            </a:pPr>
            <a:r>
              <a:rPr lang="en-US" sz="4000" dirty="0" smtClean="0"/>
              <a:t>Song </a:t>
            </a:r>
            <a:r>
              <a:rPr lang="en-US" sz="4000" dirty="0"/>
              <a:t>leader		</a:t>
            </a:r>
            <a:r>
              <a:rPr lang="en-US" sz="4000" dirty="0" smtClean="0"/>
              <a:t>Joshua Jones</a:t>
            </a:r>
            <a:endParaRPr lang="en-US" sz="4000" dirty="0"/>
          </a:p>
          <a:p>
            <a:pPr marL="0" indent="0">
              <a:buNone/>
            </a:pPr>
            <a:r>
              <a:rPr lang="en-US" sz="4000" dirty="0" smtClean="0"/>
              <a:t>Scripture </a:t>
            </a:r>
            <a:r>
              <a:rPr lang="en-US" sz="4000" dirty="0"/>
              <a:t>		</a:t>
            </a:r>
            <a:r>
              <a:rPr lang="en-US" sz="4000" dirty="0" smtClean="0"/>
              <a:t>Lamar McDonald</a:t>
            </a:r>
          </a:p>
          <a:p>
            <a:pPr marL="0" indent="0">
              <a:buNone/>
            </a:pPr>
            <a:r>
              <a:rPr lang="en-US" sz="4000" dirty="0" smtClean="0"/>
              <a:t>Lord’s </a:t>
            </a:r>
            <a:r>
              <a:rPr lang="en-US" sz="4000" dirty="0"/>
              <a:t>Table		</a:t>
            </a:r>
            <a:r>
              <a:rPr lang="en-US" sz="4000" dirty="0" smtClean="0"/>
              <a:t>Barry Root</a:t>
            </a:r>
          </a:p>
          <a:p>
            <a:pPr marL="0" indent="0">
              <a:buNone/>
            </a:pPr>
            <a:r>
              <a:rPr lang="en-US" sz="4000" dirty="0" smtClean="0"/>
              <a:t>				Roy Farris</a:t>
            </a:r>
            <a:endParaRPr lang="en-US" sz="4000" dirty="0"/>
          </a:p>
          <a:p>
            <a:pPr marL="0" indent="0">
              <a:buNone/>
            </a:pPr>
            <a:r>
              <a:rPr lang="en-US" sz="4000" dirty="0" smtClean="0"/>
              <a:t>				Greg Durham</a:t>
            </a:r>
          </a:p>
          <a:p>
            <a:pPr marL="0" indent="0">
              <a:buNone/>
            </a:pPr>
            <a:r>
              <a:rPr lang="en-US" sz="4000" dirty="0" smtClean="0"/>
              <a:t>				Michael Hetzer</a:t>
            </a:r>
            <a:endParaRPr lang="en-US" sz="4000" dirty="0"/>
          </a:p>
          <a:p>
            <a:pPr marL="0" indent="0">
              <a:buNone/>
            </a:pPr>
            <a:r>
              <a:rPr lang="en-US" sz="4000" dirty="0" smtClean="0"/>
              <a:t>Closing </a:t>
            </a:r>
            <a:r>
              <a:rPr lang="en-US" sz="4000" dirty="0"/>
              <a:t>			</a:t>
            </a:r>
            <a:r>
              <a:rPr lang="en-US" sz="4000" dirty="0" smtClean="0"/>
              <a:t>Anthony Ward</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endParaRPr lang="en-US" sz="6600" b="1" dirty="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a:solidFill>
                <a:srgbClr val="FFFF00"/>
              </a:solidFill>
            </a:endParaRPr>
          </a:p>
          <a:p>
            <a:pPr marL="0" indent="0" algn="r">
              <a:buNone/>
            </a:pPr>
            <a:endParaRPr lang="en-US" sz="6600" b="1" dirty="0">
              <a:solidFill>
                <a:srgbClr val="FFFF00"/>
              </a:solidFill>
            </a:endParaRPr>
          </a:p>
          <a:p>
            <a:pPr marL="0" indent="0" algn="r">
              <a:buNone/>
            </a:pPr>
            <a:r>
              <a:rPr lang="en-US" sz="6600" b="1" dirty="0" smtClean="0">
                <a:solidFill>
                  <a:srgbClr val="FFFF00"/>
                </a:solidFill>
              </a:rPr>
              <a:t>s67</a:t>
            </a:r>
            <a:endParaRPr lang="en-US" sz="6600" b="1" dirty="0">
              <a:solidFill>
                <a:srgbClr val="FFFF00"/>
              </a:solidFill>
            </a:endParaRPr>
          </a:p>
        </p:txBody>
      </p:sp>
    </p:spTree>
    <p:extLst>
      <p:ext uri="{BB962C8B-B14F-4D97-AF65-F5344CB8AC3E}">
        <p14:creationId xmlns:p14="http://schemas.microsoft.com/office/powerpoint/2010/main" val="714420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November is Adoption Awareness Month - Official Blog Site for NV Division  of Child and Family Services (DCF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7427" y="-290285"/>
            <a:ext cx="7485287" cy="7485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00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869" y="0"/>
            <a:ext cx="10515600" cy="1325563"/>
          </a:xfrm>
        </p:spPr>
        <p:txBody>
          <a:bodyPr>
            <a:normAutofit fontScale="90000"/>
          </a:bodyPr>
          <a:lstStyle/>
          <a:p>
            <a:pPr algn="ctr"/>
            <a:r>
              <a:rPr lang="en-US" sz="8800" dirty="0" smtClean="0"/>
              <a:t>Blessedness of Adoption</a:t>
            </a:r>
            <a:endParaRPr lang="en-US" sz="8800" dirty="0"/>
          </a:p>
        </p:txBody>
      </p:sp>
      <p:sp>
        <p:nvSpPr>
          <p:cNvPr id="3" name="Content Placeholder 2"/>
          <p:cNvSpPr>
            <a:spLocks noGrp="1"/>
          </p:cNvSpPr>
          <p:nvPr>
            <p:ph idx="1"/>
          </p:nvPr>
        </p:nvSpPr>
        <p:spPr>
          <a:xfrm>
            <a:off x="274320" y="1716834"/>
            <a:ext cx="11393424" cy="4775406"/>
          </a:xfrm>
        </p:spPr>
        <p:txBody>
          <a:bodyPr>
            <a:noAutofit/>
          </a:bodyPr>
          <a:lstStyle/>
          <a:p>
            <a:pPr algn="just">
              <a:buNone/>
            </a:pPr>
            <a:r>
              <a:rPr lang="en-US" sz="5600" dirty="0" smtClean="0"/>
              <a:t>	</a:t>
            </a:r>
            <a:r>
              <a:rPr lang="en-US" sz="5600" i="1" dirty="0" smtClean="0"/>
              <a:t>Pure </a:t>
            </a:r>
            <a:r>
              <a:rPr lang="en-US" sz="5600" i="1" dirty="0"/>
              <a:t>and undefiled religion before God and the Father is this: to visit orphans and widows in their trouble, and to keep oneself unspotted from the </a:t>
            </a:r>
            <a:r>
              <a:rPr lang="en-US" sz="5600" i="1" dirty="0" smtClean="0"/>
              <a:t>world</a:t>
            </a:r>
            <a:r>
              <a:rPr lang="en-US" sz="5600" dirty="0" smtClean="0"/>
              <a:t>																	James </a:t>
            </a:r>
            <a:r>
              <a:rPr lang="en-US" sz="5600" dirty="0"/>
              <a:t>1:27 </a:t>
            </a:r>
          </a:p>
          <a:p>
            <a:pPr>
              <a:buNone/>
            </a:pPr>
            <a:endParaRPr lang="en-US" sz="5600" dirty="0"/>
          </a:p>
          <a:p>
            <a:pPr>
              <a:buNone/>
            </a:pPr>
            <a:endParaRPr lang="en-US" sz="6000" dirty="0"/>
          </a:p>
        </p:txBody>
      </p:sp>
    </p:spTree>
    <p:extLst>
      <p:ext uri="{BB962C8B-B14F-4D97-AF65-F5344CB8AC3E}">
        <p14:creationId xmlns:p14="http://schemas.microsoft.com/office/powerpoint/2010/main" val="523861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869" y="0"/>
            <a:ext cx="10515600" cy="1325563"/>
          </a:xfrm>
        </p:spPr>
        <p:txBody>
          <a:bodyPr/>
          <a:lstStyle/>
          <a:p>
            <a:pPr algn="ctr"/>
            <a:r>
              <a:rPr lang="en-US" sz="8800" dirty="0" smtClean="0"/>
              <a:t>Adoptions of Scripture</a:t>
            </a:r>
            <a:endParaRPr lang="en-US" sz="8800" dirty="0"/>
          </a:p>
        </p:txBody>
      </p:sp>
      <p:sp>
        <p:nvSpPr>
          <p:cNvPr id="3" name="Content Placeholder 2"/>
          <p:cNvSpPr>
            <a:spLocks noGrp="1"/>
          </p:cNvSpPr>
          <p:nvPr>
            <p:ph idx="1"/>
          </p:nvPr>
        </p:nvSpPr>
        <p:spPr>
          <a:xfrm>
            <a:off x="274320" y="1716834"/>
            <a:ext cx="11393424" cy="4775406"/>
          </a:xfrm>
        </p:spPr>
        <p:txBody>
          <a:bodyPr>
            <a:noAutofit/>
          </a:bodyPr>
          <a:lstStyle/>
          <a:p>
            <a:pPr>
              <a:buNone/>
            </a:pPr>
            <a:r>
              <a:rPr lang="en-US" sz="5600" dirty="0"/>
              <a:t>Esther </a:t>
            </a:r>
            <a:r>
              <a:rPr lang="en-US" sz="5600" dirty="0" smtClean="0"/>
              <a:t>1:5-7 – Esther</a:t>
            </a:r>
          </a:p>
          <a:p>
            <a:pPr>
              <a:buNone/>
            </a:pPr>
            <a:endParaRPr lang="en-US" sz="5600" dirty="0"/>
          </a:p>
          <a:p>
            <a:pPr>
              <a:buNone/>
            </a:pPr>
            <a:r>
              <a:rPr lang="en-US" sz="5600" dirty="0" smtClean="0"/>
              <a:t>Exodus 2:1-11 - Moses</a:t>
            </a:r>
          </a:p>
          <a:p>
            <a:pPr>
              <a:buNone/>
            </a:pPr>
            <a:endParaRPr lang="en-US" sz="5600" dirty="0"/>
          </a:p>
          <a:p>
            <a:pPr>
              <a:buNone/>
            </a:pPr>
            <a:r>
              <a:rPr lang="en-US" sz="5600" dirty="0" smtClean="0"/>
              <a:t>2 Samuel 9 – Mephibosheth</a:t>
            </a:r>
          </a:p>
          <a:p>
            <a:pPr>
              <a:buNone/>
            </a:pPr>
            <a:endParaRPr lang="en-US" sz="5600" dirty="0"/>
          </a:p>
          <a:p>
            <a:pPr>
              <a:buNone/>
            </a:pPr>
            <a:endParaRPr lang="en-US" sz="5600" dirty="0"/>
          </a:p>
          <a:p>
            <a:pPr>
              <a:buNone/>
            </a:pPr>
            <a:endParaRPr lang="en-US" sz="6000" dirty="0"/>
          </a:p>
        </p:txBody>
      </p:sp>
    </p:spTree>
    <p:extLst>
      <p:ext uri="{BB962C8B-B14F-4D97-AF65-F5344CB8AC3E}">
        <p14:creationId xmlns:p14="http://schemas.microsoft.com/office/powerpoint/2010/main" val="2207933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869" y="0"/>
            <a:ext cx="10515600" cy="1325563"/>
          </a:xfrm>
        </p:spPr>
        <p:txBody>
          <a:bodyPr/>
          <a:lstStyle/>
          <a:p>
            <a:pPr algn="ctr"/>
            <a:r>
              <a:rPr lang="en-US" sz="8800" dirty="0" smtClean="0"/>
              <a:t>Adoptions in Rome</a:t>
            </a:r>
            <a:endParaRPr lang="en-US" sz="8800" dirty="0"/>
          </a:p>
        </p:txBody>
      </p:sp>
      <p:sp>
        <p:nvSpPr>
          <p:cNvPr id="3" name="Content Placeholder 2"/>
          <p:cNvSpPr>
            <a:spLocks noGrp="1"/>
          </p:cNvSpPr>
          <p:nvPr>
            <p:ph idx="1"/>
          </p:nvPr>
        </p:nvSpPr>
        <p:spPr>
          <a:xfrm>
            <a:off x="274320" y="1716834"/>
            <a:ext cx="8739051" cy="4727509"/>
          </a:xfrm>
        </p:spPr>
        <p:txBody>
          <a:bodyPr>
            <a:noAutofit/>
          </a:bodyPr>
          <a:lstStyle/>
          <a:p>
            <a:pPr>
              <a:buNone/>
            </a:pPr>
            <a:r>
              <a:rPr lang="en-US" sz="5600" dirty="0" smtClean="0"/>
              <a:t>Child or adult</a:t>
            </a:r>
          </a:p>
          <a:p>
            <a:pPr>
              <a:buNone/>
            </a:pPr>
            <a:r>
              <a:rPr lang="en-US" sz="5600" dirty="0"/>
              <a:t>	</a:t>
            </a:r>
            <a:r>
              <a:rPr lang="en-US" sz="5600" dirty="0" smtClean="0"/>
              <a:t>- Change of family name</a:t>
            </a:r>
          </a:p>
          <a:p>
            <a:pPr>
              <a:buNone/>
            </a:pPr>
            <a:r>
              <a:rPr lang="en-US" sz="5600" dirty="0"/>
              <a:t>	</a:t>
            </a:r>
            <a:r>
              <a:rPr lang="en-US" sz="5600" dirty="0" smtClean="0"/>
              <a:t>- Total inclusion </a:t>
            </a:r>
          </a:p>
          <a:p>
            <a:pPr>
              <a:buNone/>
            </a:pPr>
            <a:r>
              <a:rPr lang="en-US" sz="5600" dirty="0"/>
              <a:t>	</a:t>
            </a:r>
            <a:r>
              <a:rPr lang="en-US" sz="5600" dirty="0" smtClean="0"/>
              <a:t>- Total debt removal</a:t>
            </a:r>
          </a:p>
          <a:p>
            <a:pPr>
              <a:buNone/>
            </a:pPr>
            <a:endParaRPr lang="en-US" sz="5600" dirty="0"/>
          </a:p>
          <a:p>
            <a:pPr>
              <a:buNone/>
            </a:pPr>
            <a:endParaRPr lang="en-US" sz="5600" dirty="0"/>
          </a:p>
          <a:p>
            <a:pPr>
              <a:buNone/>
            </a:pPr>
            <a:endParaRPr lang="en-US" sz="6000" dirty="0"/>
          </a:p>
        </p:txBody>
      </p:sp>
      <p:pic>
        <p:nvPicPr>
          <p:cNvPr id="2050" name="Picture 2" descr="undefin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7470" y="1272190"/>
            <a:ext cx="3744530" cy="5616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6820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8800" dirty="0" smtClean="0"/>
              <a:t>Adoption of Grace</a:t>
            </a:r>
            <a:endParaRPr lang="en-US" sz="88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dirty="0" smtClean="0"/>
              <a:t>	</a:t>
            </a:r>
            <a:r>
              <a:rPr lang="en-US" sz="5600" i="1" dirty="0" smtClean="0"/>
              <a:t>For </a:t>
            </a:r>
            <a:r>
              <a:rPr lang="en-US" sz="5600" i="1" dirty="0"/>
              <a:t>you did not receive the spirit of bondage again to fear, but you received the Spirit of adoption by whom we cry out, "Abba, Father</a:t>
            </a:r>
            <a:r>
              <a:rPr lang="en-US" sz="5600" i="1" dirty="0" smtClean="0"/>
              <a:t>.“	</a:t>
            </a:r>
            <a:r>
              <a:rPr lang="en-US" sz="5600" dirty="0" smtClean="0"/>
              <a:t>								</a:t>
            </a:r>
            <a:r>
              <a:rPr lang="en-US" sz="5400" dirty="0" smtClean="0"/>
              <a:t>Romans </a:t>
            </a:r>
            <a:r>
              <a:rPr lang="en-US" sz="5400" dirty="0"/>
              <a:t>8:15 </a:t>
            </a:r>
            <a:endParaRPr lang="en-US" sz="5200" dirty="0" smtClean="0"/>
          </a:p>
        </p:txBody>
      </p:sp>
    </p:spTree>
    <p:extLst>
      <p:ext uri="{BB962C8B-B14F-4D97-AF65-F5344CB8AC3E}">
        <p14:creationId xmlns:p14="http://schemas.microsoft.com/office/powerpoint/2010/main" val="68889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8800" dirty="0" smtClean="0"/>
              <a:t>Adoption of Grace</a:t>
            </a:r>
            <a:endParaRPr lang="en-US" sz="8800" dirty="0"/>
          </a:p>
        </p:txBody>
      </p:sp>
      <p:sp>
        <p:nvSpPr>
          <p:cNvPr id="3" name="Content Placeholder 2"/>
          <p:cNvSpPr>
            <a:spLocks noGrp="1"/>
          </p:cNvSpPr>
          <p:nvPr>
            <p:ph idx="1"/>
          </p:nvPr>
        </p:nvSpPr>
        <p:spPr>
          <a:xfrm>
            <a:off x="274320" y="1600200"/>
            <a:ext cx="11393424" cy="4902200"/>
          </a:xfrm>
        </p:spPr>
        <p:txBody>
          <a:bodyPr>
            <a:noAutofit/>
          </a:bodyPr>
          <a:lstStyle/>
          <a:p>
            <a:pPr algn="just">
              <a:buNone/>
            </a:pPr>
            <a:r>
              <a:rPr lang="en-US" sz="5200" dirty="0" smtClean="0"/>
              <a:t>Ephesians 1:3-11</a:t>
            </a:r>
          </a:p>
          <a:p>
            <a:pPr algn="just">
              <a:buNone/>
            </a:pPr>
            <a:r>
              <a:rPr lang="en-US" sz="5200" dirty="0"/>
              <a:t>	</a:t>
            </a:r>
            <a:r>
              <a:rPr lang="en-US" sz="5200" dirty="0" smtClean="0"/>
              <a:t>God’s desire to be our Father</a:t>
            </a:r>
          </a:p>
          <a:p>
            <a:pPr algn="just">
              <a:buNone/>
            </a:pPr>
            <a:r>
              <a:rPr lang="en-US" sz="5200" dirty="0"/>
              <a:t>	</a:t>
            </a:r>
            <a:r>
              <a:rPr lang="en-US" sz="5200" dirty="0" smtClean="0"/>
              <a:t>	1 John 3:1-2</a:t>
            </a:r>
            <a:endParaRPr lang="en-US" sz="5200" dirty="0" smtClean="0"/>
          </a:p>
        </p:txBody>
      </p:sp>
    </p:spTree>
    <p:extLst>
      <p:ext uri="{BB962C8B-B14F-4D97-AF65-F5344CB8AC3E}">
        <p14:creationId xmlns:p14="http://schemas.microsoft.com/office/powerpoint/2010/main" val="3413760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8800" dirty="0" smtClean="0"/>
              <a:t>Adoption of Grace</a:t>
            </a:r>
            <a:endParaRPr lang="en-US" sz="8800" dirty="0"/>
          </a:p>
        </p:txBody>
      </p:sp>
      <p:sp>
        <p:nvSpPr>
          <p:cNvPr id="3" name="Content Placeholder 2"/>
          <p:cNvSpPr>
            <a:spLocks noGrp="1"/>
          </p:cNvSpPr>
          <p:nvPr>
            <p:ph idx="1"/>
          </p:nvPr>
        </p:nvSpPr>
        <p:spPr>
          <a:xfrm>
            <a:off x="274320" y="1600200"/>
            <a:ext cx="11393424" cy="4902200"/>
          </a:xfrm>
        </p:spPr>
        <p:txBody>
          <a:bodyPr>
            <a:noAutofit/>
          </a:bodyPr>
          <a:lstStyle/>
          <a:p>
            <a:pPr algn="just">
              <a:buNone/>
            </a:pPr>
            <a:r>
              <a:rPr lang="en-US" sz="5200" dirty="0" smtClean="0"/>
              <a:t>Ephesians 1:3-11</a:t>
            </a:r>
          </a:p>
          <a:p>
            <a:pPr algn="just">
              <a:buNone/>
            </a:pPr>
            <a:r>
              <a:rPr lang="en-US" sz="5200" dirty="0"/>
              <a:t>	</a:t>
            </a:r>
            <a:r>
              <a:rPr lang="en-US" sz="5200" dirty="0" smtClean="0"/>
              <a:t>God’s desire to be our Father</a:t>
            </a:r>
          </a:p>
          <a:p>
            <a:pPr algn="just">
              <a:buNone/>
            </a:pPr>
            <a:r>
              <a:rPr lang="en-US" sz="5200" dirty="0"/>
              <a:t>	</a:t>
            </a:r>
            <a:r>
              <a:rPr lang="en-US" sz="5200" dirty="0" smtClean="0"/>
              <a:t>God’s willingness to pay the price</a:t>
            </a:r>
          </a:p>
          <a:p>
            <a:pPr algn="just">
              <a:buNone/>
            </a:pPr>
            <a:r>
              <a:rPr lang="en-US" sz="5200" dirty="0"/>
              <a:t>	</a:t>
            </a:r>
            <a:r>
              <a:rPr lang="en-US" sz="5200" dirty="0" smtClean="0"/>
              <a:t>	1 John 4:9-10</a:t>
            </a:r>
            <a:endParaRPr lang="en-US" sz="5200" dirty="0" smtClean="0"/>
          </a:p>
        </p:txBody>
      </p:sp>
    </p:spTree>
    <p:extLst>
      <p:ext uri="{BB962C8B-B14F-4D97-AF65-F5344CB8AC3E}">
        <p14:creationId xmlns:p14="http://schemas.microsoft.com/office/powerpoint/2010/main" val="3855490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8800" dirty="0" smtClean="0"/>
              <a:t>Adoption of Grace</a:t>
            </a:r>
            <a:endParaRPr lang="en-US" sz="8800" dirty="0"/>
          </a:p>
        </p:txBody>
      </p:sp>
      <p:sp>
        <p:nvSpPr>
          <p:cNvPr id="3" name="Content Placeholder 2"/>
          <p:cNvSpPr>
            <a:spLocks noGrp="1"/>
          </p:cNvSpPr>
          <p:nvPr>
            <p:ph idx="1"/>
          </p:nvPr>
        </p:nvSpPr>
        <p:spPr>
          <a:xfrm>
            <a:off x="274320" y="1600200"/>
            <a:ext cx="11393424" cy="4902200"/>
          </a:xfrm>
        </p:spPr>
        <p:txBody>
          <a:bodyPr>
            <a:noAutofit/>
          </a:bodyPr>
          <a:lstStyle/>
          <a:p>
            <a:pPr algn="just">
              <a:buNone/>
            </a:pPr>
            <a:r>
              <a:rPr lang="en-US" sz="5200" dirty="0" smtClean="0"/>
              <a:t>Ephesians 1:3-11</a:t>
            </a:r>
          </a:p>
          <a:p>
            <a:pPr algn="just">
              <a:buNone/>
            </a:pPr>
            <a:r>
              <a:rPr lang="en-US" sz="5200" dirty="0"/>
              <a:t>	</a:t>
            </a:r>
            <a:r>
              <a:rPr lang="en-US" sz="5200" dirty="0" smtClean="0"/>
              <a:t>God’s desire to be our Father</a:t>
            </a:r>
          </a:p>
          <a:p>
            <a:pPr algn="just">
              <a:buNone/>
            </a:pPr>
            <a:r>
              <a:rPr lang="en-US" sz="5200" dirty="0"/>
              <a:t>	</a:t>
            </a:r>
            <a:r>
              <a:rPr lang="en-US" sz="5200" dirty="0" smtClean="0"/>
              <a:t>God’s willingness to pay the price</a:t>
            </a:r>
          </a:p>
          <a:p>
            <a:pPr algn="just">
              <a:buNone/>
            </a:pPr>
            <a:r>
              <a:rPr lang="en-US" sz="5200" dirty="0"/>
              <a:t>	</a:t>
            </a:r>
            <a:r>
              <a:rPr lang="en-US" sz="5200" dirty="0" smtClean="0"/>
              <a:t>The inheritance of God</a:t>
            </a:r>
          </a:p>
          <a:p>
            <a:pPr algn="just">
              <a:buNone/>
            </a:pPr>
            <a:r>
              <a:rPr lang="en-US" sz="5200" dirty="0"/>
              <a:t>	</a:t>
            </a:r>
            <a:r>
              <a:rPr lang="en-US" sz="5200" dirty="0" smtClean="0"/>
              <a:t>	Colossians 1:12</a:t>
            </a:r>
            <a:endParaRPr lang="en-US" sz="5200" dirty="0" smtClean="0"/>
          </a:p>
        </p:txBody>
      </p:sp>
    </p:spTree>
    <p:extLst>
      <p:ext uri="{BB962C8B-B14F-4D97-AF65-F5344CB8AC3E}">
        <p14:creationId xmlns:p14="http://schemas.microsoft.com/office/powerpoint/2010/main" val="3618239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a:t>Sunday, </a:t>
            </a:r>
            <a:r>
              <a:rPr lang="en-US" dirty="0" smtClean="0"/>
              <a:t>October 29</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Ryan Sollars</a:t>
            </a:r>
          </a:p>
          <a:p>
            <a:pPr marL="0" indent="0">
              <a:buNone/>
            </a:pPr>
            <a:r>
              <a:rPr lang="en-US" sz="4000" dirty="0" smtClean="0"/>
              <a:t>Song </a:t>
            </a:r>
            <a:r>
              <a:rPr lang="en-US" sz="4000" dirty="0"/>
              <a:t>leader		</a:t>
            </a:r>
            <a:r>
              <a:rPr lang="en-US" sz="4000" dirty="0" smtClean="0"/>
              <a:t>Joshua Jones</a:t>
            </a:r>
            <a:endParaRPr lang="en-US" sz="4000" dirty="0"/>
          </a:p>
          <a:p>
            <a:pPr marL="0" indent="0">
              <a:buNone/>
            </a:pPr>
            <a:r>
              <a:rPr lang="en-US" sz="4000" dirty="0" smtClean="0"/>
              <a:t>Scripture </a:t>
            </a:r>
            <a:r>
              <a:rPr lang="en-US" sz="4000" dirty="0"/>
              <a:t>		</a:t>
            </a:r>
            <a:r>
              <a:rPr lang="en-US" sz="4000" dirty="0" smtClean="0"/>
              <a:t>Lamar McDonald</a:t>
            </a:r>
          </a:p>
          <a:p>
            <a:pPr marL="0" indent="0">
              <a:buNone/>
            </a:pPr>
            <a:r>
              <a:rPr lang="en-US" sz="4000" dirty="0" smtClean="0"/>
              <a:t>Lord’s </a:t>
            </a:r>
            <a:r>
              <a:rPr lang="en-US" sz="4000" dirty="0"/>
              <a:t>Table		</a:t>
            </a:r>
            <a:r>
              <a:rPr lang="en-US" sz="4000" dirty="0" smtClean="0"/>
              <a:t>Barry Root</a:t>
            </a:r>
          </a:p>
          <a:p>
            <a:pPr marL="0" indent="0">
              <a:buNone/>
            </a:pPr>
            <a:r>
              <a:rPr lang="en-US" sz="4000" dirty="0" smtClean="0"/>
              <a:t>				Roy Farris</a:t>
            </a:r>
            <a:endParaRPr lang="en-US" sz="4000" dirty="0"/>
          </a:p>
          <a:p>
            <a:pPr marL="0" indent="0">
              <a:buNone/>
            </a:pPr>
            <a:r>
              <a:rPr lang="en-US" sz="4000" dirty="0" smtClean="0"/>
              <a:t>				Greg Durham</a:t>
            </a:r>
          </a:p>
          <a:p>
            <a:pPr marL="0" indent="0">
              <a:buNone/>
            </a:pPr>
            <a:r>
              <a:rPr lang="en-US" sz="4000" dirty="0" smtClean="0"/>
              <a:t>				Michael Hetzer</a:t>
            </a:r>
            <a:endParaRPr lang="en-US" sz="4000" dirty="0"/>
          </a:p>
          <a:p>
            <a:pPr marL="0" indent="0">
              <a:buNone/>
            </a:pPr>
            <a:r>
              <a:rPr lang="en-US" sz="4000" dirty="0" smtClean="0"/>
              <a:t>Closing </a:t>
            </a:r>
            <a:r>
              <a:rPr lang="en-US" sz="4000" dirty="0"/>
              <a:t>			</a:t>
            </a:r>
            <a:r>
              <a:rPr lang="en-US" sz="4000" dirty="0" smtClean="0"/>
              <a:t>Anthony Ward</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endParaRPr lang="en-US" sz="6600" b="1" dirty="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a:solidFill>
                <a:srgbClr val="FFFF00"/>
              </a:solidFill>
            </a:endParaRPr>
          </a:p>
          <a:p>
            <a:pPr marL="0" indent="0" algn="r">
              <a:buNone/>
            </a:pPr>
            <a:endParaRPr lang="en-US" sz="6600" b="1" dirty="0">
              <a:solidFill>
                <a:srgbClr val="FFFF00"/>
              </a:solidFill>
            </a:endParaRPr>
          </a:p>
          <a:p>
            <a:pPr marL="0" indent="0" algn="r">
              <a:buNone/>
            </a:pPr>
            <a:r>
              <a:rPr lang="en-US" sz="6600" b="1" dirty="0" smtClean="0">
                <a:solidFill>
                  <a:srgbClr val="FFFF00"/>
                </a:solidFill>
              </a:rPr>
              <a:t>s67</a:t>
            </a:r>
            <a:endParaRPr lang="en-US" sz="6600" b="1" dirty="0">
              <a:solidFill>
                <a:srgbClr val="FFFF00"/>
              </a:solidFill>
            </a:endParaRPr>
          </a:p>
        </p:txBody>
      </p:sp>
    </p:spTree>
    <p:extLst>
      <p:ext uri="{BB962C8B-B14F-4D97-AF65-F5344CB8AC3E}">
        <p14:creationId xmlns:p14="http://schemas.microsoft.com/office/powerpoint/2010/main" val="902700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8800" dirty="0" smtClean="0"/>
              <a:t>Adoption of Grace</a:t>
            </a:r>
            <a:endParaRPr lang="en-US" sz="8800" dirty="0"/>
          </a:p>
        </p:txBody>
      </p:sp>
      <p:sp>
        <p:nvSpPr>
          <p:cNvPr id="3" name="Content Placeholder 2"/>
          <p:cNvSpPr>
            <a:spLocks noGrp="1"/>
          </p:cNvSpPr>
          <p:nvPr>
            <p:ph idx="1"/>
          </p:nvPr>
        </p:nvSpPr>
        <p:spPr>
          <a:xfrm>
            <a:off x="274320" y="1600200"/>
            <a:ext cx="11393424" cy="4902200"/>
          </a:xfrm>
        </p:spPr>
        <p:txBody>
          <a:bodyPr>
            <a:noAutofit/>
          </a:bodyPr>
          <a:lstStyle/>
          <a:p>
            <a:pPr algn="just">
              <a:buNone/>
            </a:pPr>
            <a:r>
              <a:rPr lang="en-US" sz="5200" dirty="0" smtClean="0"/>
              <a:t>Galatians 4:1-7</a:t>
            </a:r>
          </a:p>
          <a:p>
            <a:pPr algn="just">
              <a:buNone/>
            </a:pPr>
            <a:r>
              <a:rPr lang="en-US" sz="5200" dirty="0"/>
              <a:t>	</a:t>
            </a:r>
            <a:r>
              <a:rPr lang="en-US" sz="5200" dirty="0" smtClean="0"/>
              <a:t>A servant or a son</a:t>
            </a:r>
          </a:p>
          <a:p>
            <a:pPr algn="just">
              <a:buNone/>
            </a:pPr>
            <a:r>
              <a:rPr lang="en-US" sz="5200" dirty="0"/>
              <a:t>	</a:t>
            </a:r>
            <a:r>
              <a:rPr lang="en-US" sz="5200" dirty="0" smtClean="0"/>
              <a:t>Achieved through the Only Begotten Son</a:t>
            </a:r>
          </a:p>
          <a:p>
            <a:pPr algn="just">
              <a:buNone/>
            </a:pPr>
            <a:r>
              <a:rPr lang="en-US" sz="5200" dirty="0"/>
              <a:t>	</a:t>
            </a:r>
            <a:r>
              <a:rPr lang="en-US" sz="5200" dirty="0" smtClean="0"/>
              <a:t>An heir of God through Christ</a:t>
            </a:r>
            <a:endParaRPr lang="en-US" sz="5200" dirty="0" smtClean="0"/>
          </a:p>
        </p:txBody>
      </p:sp>
    </p:spTree>
    <p:extLst>
      <p:ext uri="{BB962C8B-B14F-4D97-AF65-F5344CB8AC3E}">
        <p14:creationId xmlns:p14="http://schemas.microsoft.com/office/powerpoint/2010/main" val="2369440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8800" dirty="0" smtClean="0"/>
              <a:t>Adoption of Grace</a:t>
            </a:r>
            <a:endParaRPr lang="en-US" sz="8800" dirty="0"/>
          </a:p>
        </p:txBody>
      </p:sp>
      <p:sp>
        <p:nvSpPr>
          <p:cNvPr id="3" name="Content Placeholder 2"/>
          <p:cNvSpPr>
            <a:spLocks noGrp="1"/>
          </p:cNvSpPr>
          <p:nvPr>
            <p:ph idx="1"/>
          </p:nvPr>
        </p:nvSpPr>
        <p:spPr>
          <a:xfrm>
            <a:off x="274320" y="1600200"/>
            <a:ext cx="11496766" cy="4902200"/>
          </a:xfrm>
        </p:spPr>
        <p:txBody>
          <a:bodyPr>
            <a:noAutofit/>
          </a:bodyPr>
          <a:lstStyle/>
          <a:p>
            <a:pPr algn="just">
              <a:buNone/>
            </a:pPr>
            <a:r>
              <a:rPr lang="en-US" sz="5200" dirty="0" smtClean="0"/>
              <a:t>	"</a:t>
            </a:r>
            <a:r>
              <a:rPr lang="en-US" sz="5200" i="1" dirty="0"/>
              <a:t>In My Father's house are many mansions; if it were not so, I would have told you. I go to prepare a place for you</a:t>
            </a:r>
            <a:r>
              <a:rPr lang="en-US" sz="5200" dirty="0" smtClean="0"/>
              <a:t>.” 							John </a:t>
            </a:r>
            <a:r>
              <a:rPr lang="en-US" sz="5200" dirty="0"/>
              <a:t>14:2 </a:t>
            </a:r>
            <a:endParaRPr lang="en-US" sz="5200" dirty="0" smtClean="0"/>
          </a:p>
        </p:txBody>
      </p:sp>
    </p:spTree>
    <p:extLst>
      <p:ext uri="{BB962C8B-B14F-4D97-AF65-F5344CB8AC3E}">
        <p14:creationId xmlns:p14="http://schemas.microsoft.com/office/powerpoint/2010/main" val="350582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Contemplating the Adoption</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200" dirty="0" smtClean="0"/>
              <a:t>1. Appreciate how valuable you are</a:t>
            </a:r>
          </a:p>
          <a:p>
            <a:pPr algn="just">
              <a:buNone/>
            </a:pPr>
            <a:r>
              <a:rPr lang="en-US" sz="5200" dirty="0"/>
              <a:t>	</a:t>
            </a:r>
            <a:r>
              <a:rPr lang="en-US" sz="5200" dirty="0" smtClean="0"/>
              <a:t>- God wanted YOU as His child</a:t>
            </a:r>
          </a:p>
          <a:p>
            <a:pPr algn="just">
              <a:buNone/>
            </a:pPr>
            <a:r>
              <a:rPr lang="en-US" sz="5200" dirty="0"/>
              <a:t>	</a:t>
            </a:r>
            <a:r>
              <a:rPr lang="en-US" sz="5200" dirty="0" smtClean="0"/>
              <a:t>- God wants YOU to live with Him</a:t>
            </a:r>
          </a:p>
        </p:txBody>
      </p:sp>
    </p:spTree>
    <p:extLst>
      <p:ext uri="{BB962C8B-B14F-4D97-AF65-F5344CB8AC3E}">
        <p14:creationId xmlns:p14="http://schemas.microsoft.com/office/powerpoint/2010/main" val="268781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Contemplating the Adoption</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200" dirty="0" smtClean="0"/>
              <a:t>1. Appreciate how valuable you are</a:t>
            </a:r>
          </a:p>
          <a:p>
            <a:pPr algn="just">
              <a:buNone/>
            </a:pPr>
            <a:endParaRPr lang="en-US" sz="5200" dirty="0"/>
          </a:p>
          <a:p>
            <a:pPr algn="just">
              <a:buNone/>
            </a:pPr>
            <a:r>
              <a:rPr lang="en-US" sz="5200" dirty="0" smtClean="0"/>
              <a:t>2. Appreciate how valuable this is</a:t>
            </a:r>
          </a:p>
          <a:p>
            <a:pPr algn="just">
              <a:buNone/>
            </a:pPr>
            <a:r>
              <a:rPr lang="en-US" sz="5200" dirty="0"/>
              <a:t>	</a:t>
            </a:r>
            <a:r>
              <a:rPr lang="en-US" sz="5200" dirty="0" smtClean="0"/>
              <a:t>- Your new name can be abandoned</a:t>
            </a:r>
          </a:p>
          <a:p>
            <a:pPr algn="just">
              <a:buNone/>
            </a:pPr>
            <a:r>
              <a:rPr lang="en-US" sz="5200" dirty="0"/>
              <a:t>	</a:t>
            </a:r>
            <a:r>
              <a:rPr lang="en-US" sz="5200" dirty="0" smtClean="0"/>
              <a:t>- Your inheritance can be given up</a:t>
            </a:r>
          </a:p>
        </p:txBody>
      </p:sp>
    </p:spTree>
    <p:extLst>
      <p:ext uri="{BB962C8B-B14F-4D97-AF65-F5344CB8AC3E}">
        <p14:creationId xmlns:p14="http://schemas.microsoft.com/office/powerpoint/2010/main" val="47053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endParaRPr lang="en-US"/>
          </a:p>
        </p:txBody>
      </p:sp>
      <p:sp>
        <p:nvSpPr>
          <p:cNvPr id="14" name="Content Placeholder 13"/>
          <p:cNvSpPr>
            <a:spLocks noGrp="1"/>
          </p:cNvSpPr>
          <p:nvPr>
            <p:ph idx="1"/>
          </p:nvPr>
        </p:nvSpPr>
        <p:spPr/>
        <p:txBody>
          <a:bodyPr/>
          <a:lstStyle/>
          <a:p>
            <a:endParaRPr lang="en-US"/>
          </a:p>
        </p:txBody>
      </p:sp>
    </p:spTree>
    <p:extLst>
      <p:ext uri="{BB962C8B-B14F-4D97-AF65-F5344CB8AC3E}">
        <p14:creationId xmlns:p14="http://schemas.microsoft.com/office/powerpoint/2010/main" val="6246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His Adoption</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9185" y="1504335"/>
            <a:ext cx="11433629" cy="5353665"/>
          </a:xfrm>
        </p:spPr>
        <p:txBody>
          <a:bodyPr>
            <a:noAutofit/>
          </a:bodyPr>
          <a:lstStyle/>
          <a:p>
            <a:pPr marL="0" indent="0" algn="just">
              <a:buNone/>
            </a:pPr>
            <a:r>
              <a:rPr lang="en-US" sz="5200" dirty="0" smtClean="0">
                <a:effectLst>
                  <a:glow rad="228600">
                    <a:srgbClr val="000000"/>
                  </a:glow>
                  <a:outerShdw blurRad="50800" dist="38100" dir="2700000" algn="tl" rotWithShape="0">
                    <a:srgbClr val="000000">
                      <a:alpha val="48000"/>
                    </a:srgbClr>
                  </a:outerShdw>
                </a:effectLst>
              </a:rPr>
              <a:t>Believe in Him </a:t>
            </a:r>
            <a:r>
              <a:rPr lang="en-US" sz="5200" dirty="0" smtClean="0">
                <a:effectLst>
                  <a:glow rad="228600">
                    <a:srgbClr val="000000"/>
                  </a:glow>
                  <a:outerShdw blurRad="50800" dist="38100" dir="2700000" algn="tl" rotWithShape="0">
                    <a:srgbClr val="000000">
                      <a:alpha val="48000"/>
                    </a:srgbClr>
                  </a:outerShdw>
                </a:effectLst>
              </a:rPr>
              <a:t>– Rom. </a:t>
            </a:r>
            <a:r>
              <a:rPr lang="en-US" sz="5200" dirty="0">
                <a:effectLst>
                  <a:glow rad="228600">
                    <a:srgbClr val="000000"/>
                  </a:glow>
                  <a:outerShdw blurRad="50800" dist="38100" dir="2700000" algn="tl" rotWithShape="0">
                    <a:srgbClr val="000000">
                      <a:alpha val="48000"/>
                    </a:srgbClr>
                  </a:outerShdw>
                </a:effectLst>
              </a:rPr>
              <a:t>10:10</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Confess His Son – </a:t>
            </a:r>
            <a:r>
              <a:rPr lang="en-US" sz="5200" dirty="0" smtClean="0">
                <a:effectLst>
                  <a:glow rad="228600">
                    <a:srgbClr val="000000"/>
                  </a:glow>
                  <a:outerShdw blurRad="50800" dist="38100" dir="2700000" algn="tl" rotWithShape="0">
                    <a:srgbClr val="000000">
                      <a:alpha val="48000"/>
                    </a:srgbClr>
                  </a:outerShdw>
                </a:effectLst>
              </a:rPr>
              <a:t>Rom. 10:9</a:t>
            </a:r>
            <a:endParaRPr lang="en-US" sz="5200" dirty="0">
              <a:effectLst>
                <a:glow rad="228600">
                  <a:srgbClr val="000000"/>
                </a:glow>
                <a:outerShdw blurRad="50800" dist="38100" dir="2700000" algn="tl" rotWithShape="0">
                  <a:srgbClr val="000000">
                    <a:alpha val="48000"/>
                  </a:srgbClr>
                </a:outerShdw>
              </a:effectLst>
            </a:endParaRP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Repent of your sins- </a:t>
            </a:r>
            <a:r>
              <a:rPr lang="en-US" sz="5200" dirty="0" smtClean="0">
                <a:effectLst>
                  <a:glow rad="228600">
                    <a:srgbClr val="000000"/>
                  </a:glow>
                  <a:outerShdw blurRad="50800" dist="38100" dir="2700000" algn="tl" rotWithShape="0">
                    <a:srgbClr val="000000">
                      <a:alpha val="48000"/>
                    </a:srgbClr>
                  </a:outerShdw>
                </a:effectLst>
              </a:rPr>
              <a:t>Acts </a:t>
            </a:r>
            <a:r>
              <a:rPr lang="en-US" sz="5200" dirty="0">
                <a:effectLst>
                  <a:glow rad="228600">
                    <a:srgbClr val="000000"/>
                  </a:glow>
                  <a:outerShdw blurRad="50800" dist="38100" dir="2700000" algn="tl" rotWithShape="0">
                    <a:srgbClr val="000000">
                      <a:alpha val="48000"/>
                    </a:srgbClr>
                  </a:outerShdw>
                </a:effectLst>
              </a:rPr>
              <a:t>2:38</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Submit to baptism – </a:t>
            </a:r>
            <a:r>
              <a:rPr lang="en-US" sz="5200" dirty="0" smtClean="0">
                <a:effectLst>
                  <a:glow rad="228600">
                    <a:srgbClr val="000000"/>
                  </a:glow>
                  <a:outerShdw blurRad="50800" dist="38100" dir="2700000" algn="tl" rotWithShape="0">
                    <a:srgbClr val="000000">
                      <a:alpha val="48000"/>
                    </a:srgbClr>
                  </a:outerShdw>
                </a:effectLst>
              </a:rPr>
              <a:t>Gal. </a:t>
            </a:r>
            <a:r>
              <a:rPr lang="en-US" sz="5200" dirty="0">
                <a:effectLst>
                  <a:glow rad="228600">
                    <a:srgbClr val="000000"/>
                  </a:glow>
                  <a:outerShdw blurRad="50800" dist="38100" dir="2700000" algn="tl" rotWithShape="0">
                    <a:srgbClr val="000000">
                      <a:alpha val="48000"/>
                    </a:srgbClr>
                  </a:outerShdw>
                </a:effectLst>
              </a:rPr>
              <a:t>3:27</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Remain faithful – </a:t>
            </a:r>
            <a:r>
              <a:rPr lang="en-US" sz="5200" dirty="0" smtClean="0">
                <a:effectLst>
                  <a:glow rad="228600">
                    <a:srgbClr val="000000"/>
                  </a:glow>
                  <a:outerShdw blurRad="50800" dist="38100" dir="2700000" algn="tl" rotWithShape="0">
                    <a:srgbClr val="000000">
                      <a:alpha val="48000"/>
                    </a:srgbClr>
                  </a:outerShdw>
                </a:effectLst>
              </a:rPr>
              <a:t>Rev. </a:t>
            </a:r>
            <a:r>
              <a:rPr lang="en-US" sz="5200" dirty="0">
                <a:effectLst>
                  <a:glow rad="228600">
                    <a:srgbClr val="000000"/>
                  </a:glow>
                  <a:outerShdw blurRad="50800" dist="38100" dir="2700000" algn="tl" rotWithShape="0">
                    <a:srgbClr val="000000">
                      <a:alpha val="48000"/>
                    </a:srgbClr>
                  </a:outerShdw>
                </a:effectLst>
              </a:rPr>
              <a:t>2:10</a:t>
            </a:r>
          </a:p>
        </p:txBody>
      </p:sp>
    </p:spTree>
    <p:extLst>
      <p:ext uri="{BB962C8B-B14F-4D97-AF65-F5344CB8AC3E}">
        <p14:creationId xmlns:p14="http://schemas.microsoft.com/office/powerpoint/2010/main" val="2789730294"/>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0"/>
            <a:ext cx="12192000" cy="6858000"/>
          </a:xfrm>
        </p:spPr>
        <p:txBody>
          <a:bodyPr>
            <a:normAutofit/>
          </a:bodyPr>
          <a:lstStyle/>
          <a:p>
            <a:pPr marL="0" indent="0" algn="ctr">
              <a:buNone/>
            </a:pPr>
            <a:r>
              <a:rPr lang="en-US" sz="5200" dirty="0" smtClean="0">
                <a:solidFill>
                  <a:srgbClr val="FFFF00"/>
                </a:solidFill>
              </a:rPr>
              <a:t>Song #302</a:t>
            </a:r>
          </a:p>
          <a:p>
            <a:pPr marL="0" indent="0" algn="ctr">
              <a:buNone/>
            </a:pPr>
            <a:endParaRPr lang="en-US" sz="1200" dirty="0" smtClean="0"/>
          </a:p>
          <a:p>
            <a:pPr marL="0" indent="0" algn="ctr">
              <a:buNone/>
            </a:pPr>
            <a:endParaRPr lang="en-US" sz="1200" dirty="0"/>
          </a:p>
          <a:p>
            <a:pPr marL="0" indent="0" algn="ctr">
              <a:buNone/>
            </a:pPr>
            <a:r>
              <a:rPr lang="en-US" sz="5400" dirty="0" smtClean="0"/>
              <a:t>Blest be the tie that binds</a:t>
            </a:r>
          </a:p>
          <a:p>
            <a:pPr marL="0" indent="0" algn="ctr">
              <a:buNone/>
            </a:pPr>
            <a:r>
              <a:rPr lang="en-US" sz="5400" dirty="0" smtClean="0"/>
              <a:t>Our hearts in Christian love;</a:t>
            </a:r>
          </a:p>
          <a:p>
            <a:pPr marL="0" indent="0" algn="ctr">
              <a:buNone/>
            </a:pPr>
            <a:r>
              <a:rPr lang="en-US" sz="5400" dirty="0" smtClean="0"/>
              <a:t>The fellowship of kindred minds</a:t>
            </a:r>
          </a:p>
          <a:p>
            <a:pPr marL="0" indent="0" algn="ctr">
              <a:buNone/>
            </a:pPr>
            <a:r>
              <a:rPr lang="en-US" sz="5400" dirty="0" smtClean="0"/>
              <a:t>Is like to that above. </a:t>
            </a:r>
            <a:endParaRPr lang="en-US" sz="5400" dirty="0"/>
          </a:p>
        </p:txBody>
      </p:sp>
    </p:spTree>
    <p:extLst>
      <p:ext uri="{BB962C8B-B14F-4D97-AF65-F5344CB8AC3E}">
        <p14:creationId xmlns:p14="http://schemas.microsoft.com/office/powerpoint/2010/main" val="2085830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Children: Luke 18:15-17</a:t>
            </a:r>
            <a:endParaRPr lang="en-US" sz="5900" dirty="0"/>
          </a:p>
        </p:txBody>
      </p:sp>
      <p:sp>
        <p:nvSpPr>
          <p:cNvPr id="4" name="Content Placeholder 3"/>
          <p:cNvSpPr>
            <a:spLocks noGrp="1"/>
          </p:cNvSpPr>
          <p:nvPr>
            <p:ph idx="1"/>
          </p:nvPr>
        </p:nvSpPr>
        <p:spPr>
          <a:xfrm>
            <a:off x="255639" y="1573874"/>
            <a:ext cx="10793361" cy="5540264"/>
          </a:xfrm>
        </p:spPr>
        <p:txBody>
          <a:bodyPr>
            <a:normAutofit/>
          </a:bodyPr>
          <a:lstStyle/>
          <a:p>
            <a:pPr marL="0" indent="0">
              <a:buNone/>
            </a:pPr>
            <a:r>
              <a:rPr lang="en-US" sz="5000" dirty="0" smtClean="0"/>
              <a:t>How </a:t>
            </a:r>
            <a:r>
              <a:rPr lang="en-US" sz="5000" dirty="0"/>
              <a:t>does one receive the kingdom like a child?</a:t>
            </a:r>
          </a:p>
          <a:p>
            <a:pPr marL="0" indent="0">
              <a:buNone/>
            </a:pPr>
            <a:r>
              <a:rPr lang="en-US" sz="5000" dirty="0" smtClean="0"/>
              <a:t>What </a:t>
            </a:r>
            <a:r>
              <a:rPr lang="en-US" sz="5000" dirty="0"/>
              <a:t>attributes of children are being exalted? </a:t>
            </a:r>
          </a:p>
          <a:p>
            <a:pPr marL="0" indent="0">
              <a:buNone/>
            </a:pPr>
            <a:r>
              <a:rPr lang="en-US" sz="5000" dirty="0" smtClean="0"/>
              <a:t>What </a:t>
            </a:r>
            <a:r>
              <a:rPr lang="en-US" sz="5000" dirty="0"/>
              <a:t>are some of the other Bible ideas that exalt children?</a:t>
            </a:r>
          </a:p>
          <a:p>
            <a:pPr marL="0" indent="0">
              <a:buNone/>
            </a:pPr>
            <a:endParaRPr lang="en-US" sz="5000" dirty="0"/>
          </a:p>
        </p:txBody>
      </p:sp>
    </p:spTree>
    <p:extLst>
      <p:ext uri="{BB962C8B-B14F-4D97-AF65-F5344CB8AC3E}">
        <p14:creationId xmlns:p14="http://schemas.microsoft.com/office/powerpoint/2010/main" val="362868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The Rich Young Ruler: Luke 18:18-30</a:t>
            </a:r>
            <a:endParaRPr lang="en-US" sz="5900" dirty="0"/>
          </a:p>
        </p:txBody>
      </p:sp>
      <p:sp>
        <p:nvSpPr>
          <p:cNvPr id="4" name="Content Placeholder 3"/>
          <p:cNvSpPr>
            <a:spLocks noGrp="1"/>
          </p:cNvSpPr>
          <p:nvPr>
            <p:ph idx="1"/>
          </p:nvPr>
        </p:nvSpPr>
        <p:spPr>
          <a:xfrm>
            <a:off x="255639" y="1573874"/>
            <a:ext cx="11669661" cy="5540264"/>
          </a:xfrm>
        </p:spPr>
        <p:txBody>
          <a:bodyPr>
            <a:normAutofit lnSpcReduction="10000"/>
          </a:bodyPr>
          <a:lstStyle/>
          <a:p>
            <a:pPr marL="0" indent="0">
              <a:buNone/>
            </a:pPr>
            <a:r>
              <a:rPr lang="en-US" sz="5000" dirty="0" smtClean="0"/>
              <a:t>Why </a:t>
            </a:r>
            <a:r>
              <a:rPr lang="en-US" sz="5000" dirty="0"/>
              <a:t>do we identify him as a “rich, young ruler” when the text only calls him a ruler?</a:t>
            </a:r>
          </a:p>
          <a:p>
            <a:pPr marL="0" indent="0">
              <a:buNone/>
            </a:pPr>
            <a:r>
              <a:rPr lang="en-US" sz="5000" dirty="0" smtClean="0"/>
              <a:t>Is </a:t>
            </a:r>
            <a:r>
              <a:rPr lang="en-US" sz="5000" dirty="0"/>
              <a:t>there any indication that this person lied about the commands he kept?</a:t>
            </a:r>
          </a:p>
          <a:p>
            <a:pPr marL="0" indent="0">
              <a:buNone/>
            </a:pPr>
            <a:r>
              <a:rPr lang="en-US" sz="5000" dirty="0" smtClean="0"/>
              <a:t>Per </a:t>
            </a:r>
            <a:r>
              <a:rPr lang="en-US" sz="5000" dirty="0"/>
              <a:t>Mark 10:21, how did Jesus react to his response?</a:t>
            </a:r>
          </a:p>
          <a:p>
            <a:pPr marL="0" indent="0">
              <a:buNone/>
            </a:pPr>
            <a:r>
              <a:rPr lang="en-US" sz="5000" dirty="0" smtClean="0"/>
              <a:t>Are </a:t>
            </a:r>
            <a:r>
              <a:rPr lang="en-US" sz="5000" dirty="0"/>
              <a:t>Christians commanded to give away all of their possessions to the poor</a:t>
            </a:r>
            <a:r>
              <a:rPr lang="en-US" sz="5000" dirty="0" smtClean="0"/>
              <a:t>?</a:t>
            </a:r>
            <a:endParaRPr lang="en-US" sz="5000" dirty="0"/>
          </a:p>
        </p:txBody>
      </p:sp>
    </p:spTree>
    <p:extLst>
      <p:ext uri="{BB962C8B-B14F-4D97-AF65-F5344CB8AC3E}">
        <p14:creationId xmlns:p14="http://schemas.microsoft.com/office/powerpoint/2010/main" val="375378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The Rich Young Ruler: Luke 18:18-30</a:t>
            </a:r>
            <a:endParaRPr lang="en-US" sz="5900" dirty="0"/>
          </a:p>
        </p:txBody>
      </p:sp>
      <p:sp>
        <p:nvSpPr>
          <p:cNvPr id="4" name="Content Placeholder 3"/>
          <p:cNvSpPr>
            <a:spLocks noGrp="1"/>
          </p:cNvSpPr>
          <p:nvPr>
            <p:ph idx="1"/>
          </p:nvPr>
        </p:nvSpPr>
        <p:spPr>
          <a:xfrm>
            <a:off x="255639" y="1573874"/>
            <a:ext cx="11402961" cy="5540264"/>
          </a:xfrm>
        </p:spPr>
        <p:txBody>
          <a:bodyPr>
            <a:normAutofit lnSpcReduction="10000"/>
          </a:bodyPr>
          <a:lstStyle/>
          <a:p>
            <a:pPr marL="0" indent="0">
              <a:buNone/>
            </a:pPr>
            <a:r>
              <a:rPr lang="en-US" sz="5000" dirty="0" smtClean="0"/>
              <a:t>What </a:t>
            </a:r>
            <a:r>
              <a:rPr lang="en-US" sz="5000" dirty="0"/>
              <a:t>does Jesus mean to say “easer for a camel to go through the eye of a needle”?</a:t>
            </a:r>
          </a:p>
          <a:p>
            <a:pPr marL="0" indent="0">
              <a:buNone/>
            </a:pPr>
            <a:r>
              <a:rPr lang="en-US" sz="5000" dirty="0" smtClean="0"/>
              <a:t>Why </a:t>
            </a:r>
            <a:r>
              <a:rPr lang="en-US" sz="5000" dirty="0"/>
              <a:t>would the crowd think this means no one could be saved?</a:t>
            </a:r>
          </a:p>
          <a:p>
            <a:pPr marL="0" indent="0">
              <a:buNone/>
            </a:pPr>
            <a:r>
              <a:rPr lang="en-US" sz="5000" dirty="0" smtClean="0"/>
              <a:t>Why </a:t>
            </a:r>
            <a:r>
              <a:rPr lang="en-US" sz="5000" dirty="0"/>
              <a:t>does Peter make the declaration he does here? What does Jesus’ reply mean?</a:t>
            </a:r>
          </a:p>
          <a:p>
            <a:pPr marL="0" indent="0">
              <a:buNone/>
            </a:pPr>
            <a:r>
              <a:rPr lang="en-US" sz="5000" dirty="0" smtClean="0"/>
              <a:t>If </a:t>
            </a:r>
            <a:r>
              <a:rPr lang="en-US" sz="5000" dirty="0"/>
              <a:t>this story were about you, what would Jesus tell you to give away?</a:t>
            </a:r>
          </a:p>
          <a:p>
            <a:pPr marL="0" indent="0">
              <a:buNone/>
            </a:pPr>
            <a:endParaRPr lang="en-US" sz="5000" dirty="0"/>
          </a:p>
        </p:txBody>
      </p:sp>
    </p:spTree>
    <p:extLst>
      <p:ext uri="{BB962C8B-B14F-4D97-AF65-F5344CB8AC3E}">
        <p14:creationId xmlns:p14="http://schemas.microsoft.com/office/powerpoint/2010/main" val="186893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The Rich Young Ruler: Luke 18:18-30</a:t>
            </a:r>
            <a:endParaRPr lang="en-US" sz="5900" dirty="0"/>
          </a:p>
        </p:txBody>
      </p:sp>
      <p:sp>
        <p:nvSpPr>
          <p:cNvPr id="4" name="Content Placeholder 3"/>
          <p:cNvSpPr>
            <a:spLocks noGrp="1"/>
          </p:cNvSpPr>
          <p:nvPr>
            <p:ph idx="1"/>
          </p:nvPr>
        </p:nvSpPr>
        <p:spPr>
          <a:xfrm>
            <a:off x="255639" y="1573874"/>
            <a:ext cx="11402961" cy="5540264"/>
          </a:xfrm>
        </p:spPr>
        <p:txBody>
          <a:bodyPr>
            <a:normAutofit lnSpcReduction="10000"/>
          </a:bodyPr>
          <a:lstStyle/>
          <a:p>
            <a:pPr marL="0" indent="0">
              <a:buNone/>
            </a:pPr>
            <a:r>
              <a:rPr lang="en-US" sz="5000" dirty="0" smtClean="0"/>
              <a:t>What </a:t>
            </a:r>
            <a:r>
              <a:rPr lang="en-US" sz="5000" dirty="0"/>
              <a:t>does Jesus mean to say “easer for a camel to go through the eye of a needle”?</a:t>
            </a:r>
          </a:p>
          <a:p>
            <a:pPr marL="0" indent="0">
              <a:buNone/>
            </a:pPr>
            <a:r>
              <a:rPr lang="en-US" sz="5000" dirty="0" smtClean="0"/>
              <a:t>Why </a:t>
            </a:r>
            <a:r>
              <a:rPr lang="en-US" sz="5000" dirty="0"/>
              <a:t>would the crowd think this means no one could be saved?</a:t>
            </a:r>
          </a:p>
          <a:p>
            <a:pPr marL="0" indent="0">
              <a:buNone/>
            </a:pPr>
            <a:r>
              <a:rPr lang="en-US" sz="5000" dirty="0" smtClean="0"/>
              <a:t>Why </a:t>
            </a:r>
            <a:r>
              <a:rPr lang="en-US" sz="5000" dirty="0"/>
              <a:t>does Peter make the declaration he does here? What does Jesus’ reply mean?</a:t>
            </a:r>
          </a:p>
          <a:p>
            <a:pPr marL="0" indent="0">
              <a:buNone/>
            </a:pPr>
            <a:r>
              <a:rPr lang="en-US" sz="5000" dirty="0" smtClean="0"/>
              <a:t>If </a:t>
            </a:r>
            <a:r>
              <a:rPr lang="en-US" sz="5000" dirty="0"/>
              <a:t>this story were about you, what would Jesus tell you to give away?</a:t>
            </a:r>
          </a:p>
          <a:p>
            <a:pPr marL="0" indent="0">
              <a:buNone/>
            </a:pPr>
            <a:endParaRPr lang="en-US" sz="5000" dirty="0"/>
          </a:p>
        </p:txBody>
      </p:sp>
    </p:spTree>
    <p:extLst>
      <p:ext uri="{BB962C8B-B14F-4D97-AF65-F5344CB8AC3E}">
        <p14:creationId xmlns:p14="http://schemas.microsoft.com/office/powerpoint/2010/main" val="1763536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upload.wikimedia.org/wikipedia/commons/thumb/4/46/Autumn_meadow_-_Molalla_River_SP_Oregon.jpg/1280px-Autumn_meadow_-_Molalla_River_SP_Oreg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4730"/>
            <a:ext cx="12192000" cy="914400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120073" y="315480"/>
            <a:ext cx="11785600" cy="5423583"/>
          </a:xfrm>
        </p:spPr>
        <p:txBody>
          <a:bodyPr>
            <a:normAutofit/>
          </a:bodyPr>
          <a:lstStyle/>
          <a:p>
            <a:pPr marL="0" indent="0" algn="ctr">
              <a:buNone/>
            </a:pPr>
            <a:endParaRPr lang="en-US" sz="6667" b="1" dirty="0" smtClean="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6667" b="1" dirty="0" smtClean="0">
                <a:ln w="9525">
                  <a:solidFill>
                    <a:schemeClr val="bg1"/>
                  </a:solidFill>
                  <a:prstDash val="solid"/>
                </a:ln>
                <a:effectLst>
                  <a:outerShdw blurRad="12700" dist="38100" dir="2700000" algn="tl" rotWithShape="0">
                    <a:schemeClr val="bg1">
                      <a:lumMod val="50000"/>
                    </a:schemeClr>
                  </a:outerShdw>
                </a:effectLst>
              </a:rPr>
              <a:t>The </a:t>
            </a:r>
            <a:r>
              <a:rPr lang="en-US" sz="6667" b="1" dirty="0">
                <a:ln w="9525">
                  <a:solidFill>
                    <a:schemeClr val="bg1"/>
                  </a:solidFill>
                  <a:prstDash val="solid"/>
                </a:ln>
                <a:effectLst>
                  <a:outerShdw blurRad="12700" dist="38100" dir="2700000" algn="tl" rotWithShape="0">
                    <a:schemeClr val="bg1">
                      <a:lumMod val="50000"/>
                    </a:schemeClr>
                  </a:outerShdw>
                </a:effectLst>
              </a:rPr>
              <a:t>Cornelius </a:t>
            </a:r>
            <a:r>
              <a:rPr lang="en-US" sz="6667" b="1" dirty="0" smtClean="0">
                <a:ln w="9525">
                  <a:solidFill>
                    <a:schemeClr val="bg1"/>
                  </a:solidFill>
                  <a:prstDash val="solid"/>
                </a:ln>
                <a:effectLst>
                  <a:outerShdw blurRad="12700" dist="38100" dir="2700000" algn="tl" rotWithShape="0">
                    <a:schemeClr val="bg1">
                      <a:lumMod val="50000"/>
                    </a:schemeClr>
                  </a:outerShdw>
                </a:effectLst>
              </a:rPr>
              <a:t>church </a:t>
            </a:r>
            <a:r>
              <a:rPr lang="en-US" sz="6667" b="1" dirty="0">
                <a:ln w="9525">
                  <a:solidFill>
                    <a:schemeClr val="bg1"/>
                  </a:solidFill>
                  <a:prstDash val="solid"/>
                </a:ln>
                <a:effectLst>
                  <a:outerShdw blurRad="12700" dist="38100" dir="2700000" algn="tl" rotWithShape="0">
                    <a:schemeClr val="bg1">
                      <a:lumMod val="50000"/>
                    </a:schemeClr>
                  </a:outerShdw>
                </a:effectLst>
              </a:rPr>
              <a:t>of </a:t>
            </a:r>
            <a:r>
              <a:rPr lang="en-US" sz="6667" b="1" dirty="0" smtClean="0">
                <a:ln w="9525">
                  <a:solidFill>
                    <a:schemeClr val="bg1"/>
                  </a:solidFill>
                  <a:prstDash val="solid"/>
                </a:ln>
                <a:effectLst>
                  <a:outerShdw blurRad="12700" dist="38100" dir="2700000" algn="tl" rotWithShape="0">
                    <a:schemeClr val="bg1">
                      <a:lumMod val="50000"/>
                    </a:schemeClr>
                  </a:outerShdw>
                </a:effectLst>
              </a:rPr>
              <a:t>Christ</a:t>
            </a:r>
          </a:p>
          <a:p>
            <a:pPr marL="0" indent="0" algn="ctr">
              <a:buNone/>
            </a:pPr>
            <a:r>
              <a:rPr lang="en-US" sz="5500" b="1" dirty="0" smtClean="0">
                <a:ln w="9525">
                  <a:solidFill>
                    <a:schemeClr val="bg1"/>
                  </a:solidFill>
                  <a:prstDash val="solid"/>
                </a:ln>
                <a:effectLst>
                  <a:outerShdw blurRad="12700" dist="38100" dir="2700000" algn="tl" rotWithShape="0">
                    <a:schemeClr val="bg1">
                      <a:lumMod val="50000"/>
                    </a:schemeClr>
                  </a:outerShdw>
                </a:effectLst>
              </a:rPr>
              <a:t> </a:t>
            </a:r>
          </a:p>
          <a:p>
            <a:pPr marL="0" indent="0" algn="ctr">
              <a:buNone/>
            </a:pPr>
            <a:endParaRPr lang="en-US" sz="5500" b="1" dirty="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9900" b="1" dirty="0">
                <a:ln w="9525">
                  <a:solidFill>
                    <a:schemeClr val="bg1"/>
                  </a:solidFill>
                  <a:prstDash val="solid"/>
                </a:ln>
                <a:effectLst>
                  <a:outerShdw blurRad="12700" dist="38100" dir="2700000" algn="tl" rotWithShape="0">
                    <a:schemeClr val="bg1">
                      <a:lumMod val="50000"/>
                    </a:schemeClr>
                  </a:outerShdw>
                </a:effectLst>
              </a:rPr>
              <a:t>Welcomes </a:t>
            </a:r>
            <a:r>
              <a:rPr lang="en-US" sz="9900" b="1" dirty="0" smtClean="0">
                <a:ln w="9525">
                  <a:solidFill>
                    <a:schemeClr val="bg1"/>
                  </a:solidFill>
                  <a:prstDash val="solid"/>
                </a:ln>
                <a:effectLst>
                  <a:outerShdw blurRad="12700" dist="38100" dir="2700000" algn="tl" rotWithShape="0">
                    <a:schemeClr val="bg1">
                      <a:lumMod val="50000"/>
                    </a:schemeClr>
                  </a:outerShdw>
                </a:effectLst>
              </a:rPr>
              <a:t>You!</a:t>
            </a:r>
            <a:endParaRPr lang="en-US" sz="99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984548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a:t>Sunday, </a:t>
            </a:r>
            <a:r>
              <a:rPr lang="en-US" dirty="0" smtClean="0"/>
              <a:t>October 29</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Ryan Sollars</a:t>
            </a:r>
          </a:p>
          <a:p>
            <a:pPr marL="0" indent="0">
              <a:buNone/>
            </a:pPr>
            <a:r>
              <a:rPr lang="en-US" sz="4000" dirty="0" smtClean="0"/>
              <a:t>Song </a:t>
            </a:r>
            <a:r>
              <a:rPr lang="en-US" sz="4000" dirty="0"/>
              <a:t>leader		</a:t>
            </a:r>
            <a:r>
              <a:rPr lang="en-US" sz="4000" dirty="0" smtClean="0"/>
              <a:t>Joshua Jones</a:t>
            </a:r>
            <a:endParaRPr lang="en-US" sz="4000" dirty="0"/>
          </a:p>
          <a:p>
            <a:pPr marL="0" indent="0">
              <a:buNone/>
            </a:pPr>
            <a:r>
              <a:rPr lang="en-US" sz="4000" dirty="0" smtClean="0"/>
              <a:t>Scripture </a:t>
            </a:r>
            <a:r>
              <a:rPr lang="en-US" sz="4000" dirty="0"/>
              <a:t>		</a:t>
            </a:r>
            <a:r>
              <a:rPr lang="en-US" sz="4000" dirty="0" smtClean="0"/>
              <a:t>Lamar McDonald</a:t>
            </a:r>
          </a:p>
          <a:p>
            <a:pPr marL="0" indent="0">
              <a:buNone/>
            </a:pPr>
            <a:r>
              <a:rPr lang="en-US" sz="4000" dirty="0" smtClean="0"/>
              <a:t>Lord’s </a:t>
            </a:r>
            <a:r>
              <a:rPr lang="en-US" sz="4000" dirty="0"/>
              <a:t>Table		</a:t>
            </a:r>
            <a:r>
              <a:rPr lang="en-US" sz="4000" dirty="0" smtClean="0"/>
              <a:t>Barry Root</a:t>
            </a:r>
          </a:p>
          <a:p>
            <a:pPr marL="0" indent="0">
              <a:buNone/>
            </a:pPr>
            <a:r>
              <a:rPr lang="en-US" sz="4000" dirty="0" smtClean="0"/>
              <a:t>				Roy Farris</a:t>
            </a:r>
            <a:endParaRPr lang="en-US" sz="4000" dirty="0"/>
          </a:p>
          <a:p>
            <a:pPr marL="0" indent="0">
              <a:buNone/>
            </a:pPr>
            <a:r>
              <a:rPr lang="en-US" sz="4000" dirty="0" smtClean="0"/>
              <a:t>				Greg Durham</a:t>
            </a:r>
          </a:p>
          <a:p>
            <a:pPr marL="0" indent="0">
              <a:buNone/>
            </a:pPr>
            <a:r>
              <a:rPr lang="en-US" sz="4000" dirty="0" smtClean="0"/>
              <a:t>				Michael Hetzer</a:t>
            </a:r>
            <a:endParaRPr lang="en-US" sz="4000" dirty="0"/>
          </a:p>
          <a:p>
            <a:pPr marL="0" indent="0">
              <a:buNone/>
            </a:pPr>
            <a:r>
              <a:rPr lang="en-US" sz="4000" dirty="0" smtClean="0"/>
              <a:t>Closing </a:t>
            </a:r>
            <a:r>
              <a:rPr lang="en-US" sz="4000" dirty="0"/>
              <a:t>			</a:t>
            </a:r>
            <a:r>
              <a:rPr lang="en-US" sz="4000" dirty="0" smtClean="0"/>
              <a:t>Anthony Ward</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endParaRPr lang="en-US" sz="6600" b="1" dirty="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a:solidFill>
                <a:srgbClr val="FFFF00"/>
              </a:solidFill>
            </a:endParaRPr>
          </a:p>
          <a:p>
            <a:pPr marL="0" indent="0" algn="r">
              <a:buNone/>
            </a:pPr>
            <a:endParaRPr lang="en-US" sz="6600" b="1" dirty="0">
              <a:solidFill>
                <a:srgbClr val="FFFF00"/>
              </a:solidFill>
            </a:endParaRPr>
          </a:p>
          <a:p>
            <a:pPr marL="0" indent="0" algn="r">
              <a:buNone/>
            </a:pPr>
            <a:r>
              <a:rPr lang="en-US" sz="6600" b="1" dirty="0" smtClean="0">
                <a:solidFill>
                  <a:srgbClr val="FFFF00"/>
                </a:solidFill>
              </a:rPr>
              <a:t>s67</a:t>
            </a:r>
            <a:endParaRPr lang="en-US" sz="6600" b="1" dirty="0">
              <a:solidFill>
                <a:srgbClr val="FFFF00"/>
              </a:solidFill>
            </a:endParaRPr>
          </a:p>
        </p:txBody>
      </p:sp>
    </p:spTree>
    <p:extLst>
      <p:ext uri="{BB962C8B-B14F-4D97-AF65-F5344CB8AC3E}">
        <p14:creationId xmlns:p14="http://schemas.microsoft.com/office/powerpoint/2010/main" val="175619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Announcements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164758" y="1581150"/>
            <a:ext cx="12027242" cy="4686300"/>
          </a:xfrm>
        </p:spPr>
        <p:txBody>
          <a:bodyPr>
            <a:noAutofit/>
          </a:bodyPr>
          <a:lstStyle/>
          <a:p>
            <a:pPr marL="0" indent="0" algn="just">
              <a:buNone/>
            </a:pPr>
            <a:r>
              <a:rPr lang="en-US" sz="4800" dirty="0" smtClean="0">
                <a:effectLst>
                  <a:glow rad="228600">
                    <a:srgbClr val="000000"/>
                  </a:glow>
                  <a:outerShdw blurRad="50800" dist="38100" dir="2700000" algn="tl" rotWithShape="0">
                    <a:srgbClr val="000000">
                      <a:alpha val="48000"/>
                    </a:srgbClr>
                  </a:outerShdw>
                </a:effectLst>
              </a:rPr>
              <a:t>Men’s meeting today at 3PM </a:t>
            </a:r>
          </a:p>
          <a:p>
            <a:pPr marL="0" indent="0" algn="just">
              <a:buNone/>
            </a:pPr>
            <a:endParaRPr lang="en-US" sz="4800" dirty="0">
              <a:effectLst>
                <a:glow rad="228600">
                  <a:srgbClr val="000000"/>
                </a:glow>
                <a:outerShdw blurRad="50800" dist="38100" dir="2700000" algn="tl" rotWithShape="0">
                  <a:srgbClr val="000000">
                    <a:alpha val="48000"/>
                  </a:srgbClr>
                </a:outerShdw>
              </a:effectLst>
            </a:endParaRPr>
          </a:p>
          <a:p>
            <a:pPr marL="0" indent="0" algn="just">
              <a:buNone/>
            </a:pPr>
            <a:r>
              <a:rPr lang="en-US" sz="4800" dirty="0" smtClean="0">
                <a:effectLst>
                  <a:glow rad="228600">
                    <a:srgbClr val="000000"/>
                  </a:glow>
                  <a:outerShdw blurRad="50800" dist="38100" dir="2700000" algn="tl" rotWithShape="0">
                    <a:srgbClr val="000000">
                      <a:alpha val="48000"/>
                    </a:srgbClr>
                  </a:outerShdw>
                </a:effectLst>
              </a:rPr>
              <a:t>Bible Study Saturday 10AM at Forest Hills</a:t>
            </a:r>
          </a:p>
        </p:txBody>
      </p:sp>
    </p:spTree>
    <p:extLst>
      <p:ext uri="{BB962C8B-B14F-4D97-AF65-F5344CB8AC3E}">
        <p14:creationId xmlns:p14="http://schemas.microsoft.com/office/powerpoint/2010/main" val="1182933731"/>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237607</TotalTime>
  <Words>836</Words>
  <Application>Microsoft Office PowerPoint</Application>
  <PresentationFormat>Widescreen</PresentationFormat>
  <Paragraphs>191</Paragraphs>
  <Slides>26</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PowerPoint Presentation</vt:lpstr>
      <vt:lpstr>Order of Services Sunday, October 29</vt:lpstr>
      <vt:lpstr>Children: Luke 18:15-17</vt:lpstr>
      <vt:lpstr>The Rich Young Ruler: Luke 18:18-30</vt:lpstr>
      <vt:lpstr>The Rich Young Ruler: Luke 18:18-30</vt:lpstr>
      <vt:lpstr>The Rich Young Ruler: Luke 18:18-30</vt:lpstr>
      <vt:lpstr>PowerPoint Presentation</vt:lpstr>
      <vt:lpstr>Order of Services Sunday, October 29</vt:lpstr>
      <vt:lpstr>Announcements</vt:lpstr>
      <vt:lpstr>PowerPoint Presentation</vt:lpstr>
      <vt:lpstr>Order of Services Sunday, October 29</vt:lpstr>
      <vt:lpstr>PowerPoint Presentation</vt:lpstr>
      <vt:lpstr>Blessedness of Adoption</vt:lpstr>
      <vt:lpstr>Adoptions of Scripture</vt:lpstr>
      <vt:lpstr>Adoptions in Rome</vt:lpstr>
      <vt:lpstr>Adoption of Grace</vt:lpstr>
      <vt:lpstr>Adoption of Grace</vt:lpstr>
      <vt:lpstr>Adoption of Grace</vt:lpstr>
      <vt:lpstr>Adoption of Grace</vt:lpstr>
      <vt:lpstr>Adoption of Grace</vt:lpstr>
      <vt:lpstr>Adoption of Grace</vt:lpstr>
      <vt:lpstr>Contemplating the Adoption</vt:lpstr>
      <vt:lpstr>Contemplating the Adoption</vt:lpstr>
      <vt:lpstr>PowerPoint Presentation</vt:lpstr>
      <vt:lpstr>His Adoption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HAINES</dc:creator>
  <cp:lastModifiedBy>Microsoft account</cp:lastModifiedBy>
  <cp:revision>837</cp:revision>
  <dcterms:created xsi:type="dcterms:W3CDTF">2016-12-20T17:11:47Z</dcterms:created>
  <dcterms:modified xsi:type="dcterms:W3CDTF">2023-11-03T19:55:54Z</dcterms:modified>
</cp:coreProperties>
</file>