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1"/>
  </p:notesMasterIdLst>
  <p:sldIdLst>
    <p:sldId id="393" r:id="rId2"/>
    <p:sldId id="1160" r:id="rId3"/>
    <p:sldId id="1191" r:id="rId4"/>
    <p:sldId id="1192" r:id="rId5"/>
    <p:sldId id="1193" r:id="rId6"/>
    <p:sldId id="493" r:id="rId7"/>
    <p:sldId id="1194" r:id="rId8"/>
    <p:sldId id="1142" r:id="rId9"/>
    <p:sldId id="1154" r:id="rId10"/>
    <p:sldId id="1187" r:id="rId11"/>
    <p:sldId id="1188" r:id="rId12"/>
    <p:sldId id="1169" r:id="rId13"/>
    <p:sldId id="1189" r:id="rId14"/>
    <p:sldId id="1190" r:id="rId15"/>
    <p:sldId id="1174" r:id="rId16"/>
    <p:sldId id="1157" r:id="rId17"/>
    <p:sldId id="1150" r:id="rId18"/>
    <p:sldId id="1179" r:id="rId19"/>
    <p:sldId id="97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308"/>
    <a:srgbClr val="000000"/>
    <a:srgbClr val="460000"/>
    <a:srgbClr val="020202"/>
    <a:srgbClr val="FFFFFF"/>
    <a:srgbClr val="EBF5FF"/>
    <a:srgbClr val="000204"/>
    <a:srgbClr val="240F33"/>
    <a:srgbClr val="004620"/>
    <a:srgbClr val="0004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8" autoAdjust="0"/>
    <p:restoredTop sz="82509" autoAdjust="0"/>
  </p:normalViewPr>
  <p:slideViewPr>
    <p:cSldViewPr snapToGrid="0">
      <p:cViewPr varScale="1">
        <p:scale>
          <a:sx n="96" d="100"/>
          <a:sy n="96" d="100"/>
        </p:scale>
        <p:origin x="1092" y="90"/>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BDD806-3644-47FD-8493-81C1DD031CAB}" type="datetimeFigureOut">
              <a:rPr lang="en-US" smtClean="0"/>
              <a:t>7/26/2023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71D24B-FC86-47AA-B772-7DE07F4E7521}" type="slidenum">
              <a:rPr lang="en-US" smtClean="0"/>
              <a:t>‹#›</a:t>
            </a:fld>
            <a:endParaRPr lang="en-US"/>
          </a:p>
        </p:txBody>
      </p:sp>
    </p:spTree>
    <p:extLst>
      <p:ext uri="{BB962C8B-B14F-4D97-AF65-F5344CB8AC3E}">
        <p14:creationId xmlns:p14="http://schemas.microsoft.com/office/powerpoint/2010/main" val="40837395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2</a:t>
            </a:fld>
            <a:endParaRPr lang="en-US"/>
          </a:p>
        </p:txBody>
      </p:sp>
    </p:spTree>
    <p:extLst>
      <p:ext uri="{BB962C8B-B14F-4D97-AF65-F5344CB8AC3E}">
        <p14:creationId xmlns:p14="http://schemas.microsoft.com/office/powerpoint/2010/main" val="35448126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 2:42 ¶ They were continually devoting themselves to the apostles' teaching and to fellowship, to the breaking of bread and to prayer.</a:t>
            </a:r>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solidFill>
                  <a:srgbClr val="000000"/>
                </a:solidFill>
              </a:rPr>
              <a:pPr/>
              <a:t>11</a:t>
            </a:fld>
            <a:endParaRPr lang="en-US">
              <a:solidFill>
                <a:srgbClr val="000000"/>
              </a:solidFill>
            </a:endParaRPr>
          </a:p>
        </p:txBody>
      </p:sp>
    </p:spTree>
    <p:extLst>
      <p:ext uri="{BB962C8B-B14F-4D97-AF65-F5344CB8AC3E}">
        <p14:creationId xmlns:p14="http://schemas.microsoft.com/office/powerpoint/2010/main" val="3180418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perfect time to talk about the dangers of division is when we are not facing them</a:t>
            </a:r>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solidFill>
                  <a:srgbClr val="000000"/>
                </a:solidFill>
              </a:rPr>
              <a:pPr/>
              <a:t>12</a:t>
            </a:fld>
            <a:endParaRPr lang="en-US">
              <a:solidFill>
                <a:srgbClr val="000000"/>
              </a:solidFill>
            </a:endParaRPr>
          </a:p>
        </p:txBody>
      </p:sp>
    </p:spTree>
    <p:extLst>
      <p:ext uri="{BB962C8B-B14F-4D97-AF65-F5344CB8AC3E}">
        <p14:creationId xmlns:p14="http://schemas.microsoft.com/office/powerpoint/2010/main" val="40699053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Heb</a:t>
            </a:r>
            <a:r>
              <a:rPr lang="en-US" dirty="0" smtClean="0"/>
              <a:t> 10:24 and let us consider how to stimulate one another to love and good deeds,  25 not forsaking our own assembling together, as is the habit of some, but encouraging one another; and all the more as you see the day drawing near.</a:t>
            </a:r>
          </a:p>
          <a:p>
            <a:r>
              <a:rPr lang="en-US" dirty="0" smtClean="0"/>
              <a:t> Col 4:6 Let your speech always be with grace, seasoned with salt, that you may know how you ought to answer each one.</a:t>
            </a:r>
          </a:p>
          <a:p>
            <a:r>
              <a:rPr lang="en-US" dirty="0" smtClean="0"/>
              <a:t>Mt 5:23 "Therefore if you are presenting your offering at the altar, and there remember that your brother has something against you,  24 leave your offering there before the altar and go; first be reconciled to your brother, and then come and present your offering.</a:t>
            </a:r>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solidFill>
                  <a:srgbClr val="000000"/>
                </a:solidFill>
              </a:rPr>
              <a:pPr/>
              <a:t>13</a:t>
            </a:fld>
            <a:endParaRPr lang="en-US">
              <a:solidFill>
                <a:srgbClr val="000000"/>
              </a:solidFill>
            </a:endParaRPr>
          </a:p>
        </p:txBody>
      </p:sp>
    </p:spTree>
    <p:extLst>
      <p:ext uri="{BB962C8B-B14F-4D97-AF65-F5344CB8AC3E}">
        <p14:creationId xmlns:p14="http://schemas.microsoft.com/office/powerpoint/2010/main" val="15561858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 2:44 And all those who had believed were together and had all things in common;</a:t>
            </a:r>
          </a:p>
          <a:p>
            <a:r>
              <a:rPr lang="en-US" dirty="0" smtClean="0"/>
              <a:t>Ro 12:16 Be of the same mind toward one another; do not be haughty in mind, but associate with the lowly. Do not be wise in your own estimation.</a:t>
            </a:r>
          </a:p>
          <a:p>
            <a:r>
              <a:rPr lang="en-US" dirty="0" smtClean="0"/>
              <a:t>Ga 2:12 For prior to the coming of certain men from James, he used to eat with the Gentiles; but when they came, he began to withdraw and hold himself aloof, fearing the party of the circumcision.</a:t>
            </a:r>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solidFill>
                  <a:srgbClr val="000000"/>
                </a:solidFill>
              </a:rPr>
              <a:pPr/>
              <a:t>14</a:t>
            </a:fld>
            <a:endParaRPr lang="en-US">
              <a:solidFill>
                <a:srgbClr val="000000"/>
              </a:solidFill>
            </a:endParaRPr>
          </a:p>
        </p:txBody>
      </p:sp>
    </p:spTree>
    <p:extLst>
      <p:ext uri="{BB962C8B-B14F-4D97-AF65-F5344CB8AC3E}">
        <p14:creationId xmlns:p14="http://schemas.microsoft.com/office/powerpoint/2010/main" val="12735212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Jas 3:17 But the wisdom that is from above is first pure, then peaceable, gentle, willing to yield, full of mercy and good fruits, without partiality and without hypocrisy.</a:t>
            </a:r>
          </a:p>
          <a:p>
            <a:r>
              <a:rPr lang="en-US" dirty="0" smtClean="0"/>
              <a:t>Ro 14:1 ¶ Now accept the one who is weak in faith, but not for the purpose of passing judgment on his opinions.</a:t>
            </a:r>
          </a:p>
          <a:p>
            <a:r>
              <a:rPr lang="en-US" dirty="0" smtClean="0"/>
              <a:t>1Ti 1:3 As I urged you upon my departure for Macedonia, remain on at Ephesus so that you may instruct certain men not to teach strange doctrines, 4 nor to pay attention to myths and endless genealogies, which give rise to mere speculation rather than furthering the administration of God which is by faith.</a:t>
            </a:r>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solidFill>
                  <a:srgbClr val="000000"/>
                </a:solidFill>
              </a:rPr>
              <a:pPr/>
              <a:t>15</a:t>
            </a:fld>
            <a:endParaRPr lang="en-US">
              <a:solidFill>
                <a:srgbClr val="000000"/>
              </a:solidFill>
            </a:endParaRPr>
          </a:p>
        </p:txBody>
      </p:sp>
    </p:spTree>
    <p:extLst>
      <p:ext uri="{BB962C8B-B14F-4D97-AF65-F5344CB8AC3E}">
        <p14:creationId xmlns:p14="http://schemas.microsoft.com/office/powerpoint/2010/main" val="32284373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Heb</a:t>
            </a:r>
            <a:r>
              <a:rPr lang="en-US" dirty="0" smtClean="0"/>
              <a:t> 10:23 Let us hold fast the confession of our hope without wavering, for He who promised is faithful. 24 And let us consider one another in order to stir up love and good works,  25 not forsaking the assembling of ourselves together, as is the manner of some, but exhorting one another, and so much the more as you see the Day approaching.</a:t>
            </a:r>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solidFill>
                  <a:srgbClr val="000000"/>
                </a:solidFill>
              </a:rPr>
              <a:pPr/>
              <a:t>16</a:t>
            </a:fld>
            <a:endParaRPr lang="en-US">
              <a:solidFill>
                <a:srgbClr val="000000"/>
              </a:solidFill>
            </a:endParaRPr>
          </a:p>
        </p:txBody>
      </p:sp>
    </p:spTree>
    <p:extLst>
      <p:ext uri="{BB962C8B-B14F-4D97-AF65-F5344CB8AC3E}">
        <p14:creationId xmlns:p14="http://schemas.microsoft.com/office/powerpoint/2010/main" val="35629379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r>
              <a:rPr lang="en-US" dirty="0" err="1" smtClean="0"/>
              <a:t>Heb</a:t>
            </a:r>
            <a:r>
              <a:rPr lang="en-US" dirty="0" smtClean="0"/>
              <a:t> 3:13 but exhort one another daily, while it is called "Today," lest any of you be hardened through the deceitfulness of sin.</a:t>
            </a:r>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18</a:t>
            </a:fld>
            <a:endParaRPr lang="en-US"/>
          </a:p>
        </p:txBody>
      </p:sp>
    </p:spTree>
    <p:extLst>
      <p:ext uri="{BB962C8B-B14F-4D97-AF65-F5344CB8AC3E}">
        <p14:creationId xmlns:p14="http://schemas.microsoft.com/office/powerpoint/2010/main" val="24533475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19</a:t>
            </a:fld>
            <a:endParaRPr lang="en-US"/>
          </a:p>
        </p:txBody>
      </p:sp>
    </p:spTree>
    <p:extLst>
      <p:ext uri="{BB962C8B-B14F-4D97-AF65-F5344CB8AC3E}">
        <p14:creationId xmlns:p14="http://schemas.microsoft.com/office/powerpoint/2010/main" val="682400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3</a:t>
            </a:fld>
            <a:endParaRPr lang="en-US"/>
          </a:p>
        </p:txBody>
      </p:sp>
    </p:spTree>
    <p:extLst>
      <p:ext uri="{BB962C8B-B14F-4D97-AF65-F5344CB8AC3E}">
        <p14:creationId xmlns:p14="http://schemas.microsoft.com/office/powerpoint/2010/main" val="4245365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4</a:t>
            </a:fld>
            <a:endParaRPr lang="en-US"/>
          </a:p>
        </p:txBody>
      </p:sp>
    </p:spTree>
    <p:extLst>
      <p:ext uri="{BB962C8B-B14F-4D97-AF65-F5344CB8AC3E}">
        <p14:creationId xmlns:p14="http://schemas.microsoft.com/office/powerpoint/2010/main" val="1262756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5</a:t>
            </a:fld>
            <a:endParaRPr lang="en-US"/>
          </a:p>
        </p:txBody>
      </p:sp>
    </p:spTree>
    <p:extLst>
      <p:ext uri="{BB962C8B-B14F-4D97-AF65-F5344CB8AC3E}">
        <p14:creationId xmlns:p14="http://schemas.microsoft.com/office/powerpoint/2010/main" val="1855053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6</a:t>
            </a:fld>
            <a:endParaRPr lang="en-US"/>
          </a:p>
        </p:txBody>
      </p:sp>
    </p:spTree>
    <p:extLst>
      <p:ext uri="{BB962C8B-B14F-4D97-AF65-F5344CB8AC3E}">
        <p14:creationId xmlns:p14="http://schemas.microsoft.com/office/powerpoint/2010/main" val="40789058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71D24B-FC86-47AA-B772-7DE07F4E7521}" type="slidenum">
              <a:rPr lang="en-US" smtClean="0"/>
              <a:t>7</a:t>
            </a:fld>
            <a:endParaRPr lang="en-US"/>
          </a:p>
        </p:txBody>
      </p:sp>
    </p:spTree>
    <p:extLst>
      <p:ext uri="{BB962C8B-B14F-4D97-AF65-F5344CB8AC3E}">
        <p14:creationId xmlns:p14="http://schemas.microsoft.com/office/powerpoint/2010/main" val="1041304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many of us have experienced a church split?</a:t>
            </a:r>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solidFill>
                  <a:srgbClr val="000000"/>
                </a:solidFill>
              </a:rPr>
              <a:pPr/>
              <a:t>8</a:t>
            </a:fld>
            <a:endParaRPr lang="en-US">
              <a:solidFill>
                <a:srgbClr val="000000"/>
              </a:solidFill>
            </a:endParaRPr>
          </a:p>
        </p:txBody>
      </p:sp>
    </p:spTree>
    <p:extLst>
      <p:ext uri="{BB962C8B-B14F-4D97-AF65-F5344CB8AC3E}">
        <p14:creationId xmlns:p14="http://schemas.microsoft.com/office/powerpoint/2010/main" val="2641742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 2:42 ¶ They were continually devoting themselves to the apostles' teaching and to fellowship, to the breaking of bread and to prayer.</a:t>
            </a:r>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solidFill>
                  <a:srgbClr val="000000"/>
                </a:solidFill>
              </a:rPr>
              <a:pPr/>
              <a:t>9</a:t>
            </a:fld>
            <a:endParaRPr lang="en-US">
              <a:solidFill>
                <a:srgbClr val="000000"/>
              </a:solidFill>
            </a:endParaRPr>
          </a:p>
        </p:txBody>
      </p:sp>
    </p:spTree>
    <p:extLst>
      <p:ext uri="{BB962C8B-B14F-4D97-AF65-F5344CB8AC3E}">
        <p14:creationId xmlns:p14="http://schemas.microsoft.com/office/powerpoint/2010/main" val="40739269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 2:42 ¶ They were continually devoting themselves to the apostles' teaching and to fellowship, to the breaking of bread and to prayer.</a:t>
            </a:r>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solidFill>
                  <a:srgbClr val="000000"/>
                </a:solidFill>
              </a:rPr>
              <a:pPr/>
              <a:t>10</a:t>
            </a:fld>
            <a:endParaRPr lang="en-US">
              <a:solidFill>
                <a:srgbClr val="000000"/>
              </a:solidFill>
            </a:endParaRPr>
          </a:p>
        </p:txBody>
      </p:sp>
    </p:spTree>
    <p:extLst>
      <p:ext uri="{BB962C8B-B14F-4D97-AF65-F5344CB8AC3E}">
        <p14:creationId xmlns:p14="http://schemas.microsoft.com/office/powerpoint/2010/main" val="3205386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BE857BA-C9F0-4E0A-A4C7-D125AC007814}" type="datetimeFigureOut">
              <a:rPr lang="en-US" smtClean="0"/>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3769411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857BA-C9F0-4E0A-A4C7-D125AC007814}" type="datetimeFigureOut">
              <a:rPr lang="en-US" smtClean="0"/>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2845802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857BA-C9F0-4E0A-A4C7-D125AC007814}" type="datetimeFigureOut">
              <a:rPr lang="en-US" smtClean="0"/>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181543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857BA-C9F0-4E0A-A4C7-D125AC007814}" type="datetimeFigureOut">
              <a:rPr lang="en-US" smtClean="0"/>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780230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E857BA-C9F0-4E0A-A4C7-D125AC007814}" type="datetimeFigureOut">
              <a:rPr lang="en-US" smtClean="0"/>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3948585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E857BA-C9F0-4E0A-A4C7-D125AC007814}" type="datetimeFigureOut">
              <a:rPr lang="en-US" smtClean="0"/>
              <a:t>7/26/2023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343402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857BA-C9F0-4E0A-A4C7-D125AC007814}" type="datetimeFigureOut">
              <a:rPr lang="en-US" smtClean="0"/>
              <a:t>7/26/2023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99910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E857BA-C9F0-4E0A-A4C7-D125AC007814}" type="datetimeFigureOut">
              <a:rPr lang="en-US" smtClean="0"/>
              <a:t>7/26/2023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1812034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857BA-C9F0-4E0A-A4C7-D125AC007814}" type="datetimeFigureOut">
              <a:rPr lang="en-US" smtClean="0"/>
              <a:t>7/26/2023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4015367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E857BA-C9F0-4E0A-A4C7-D125AC007814}" type="datetimeFigureOut">
              <a:rPr lang="en-US" smtClean="0"/>
              <a:t>7/26/2023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2656333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E857BA-C9F0-4E0A-A4C7-D125AC007814}" type="datetimeFigureOut">
              <a:rPr lang="en-US" smtClean="0"/>
              <a:t>7/26/2023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FDF415-1D02-4917-9DF2-E2837826BA54}" type="slidenum">
              <a:rPr lang="en-US" smtClean="0"/>
              <a:t>‹#›</a:t>
            </a:fld>
            <a:endParaRPr lang="en-US"/>
          </a:p>
        </p:txBody>
      </p:sp>
    </p:spTree>
    <p:extLst>
      <p:ext uri="{BB962C8B-B14F-4D97-AF65-F5344CB8AC3E}">
        <p14:creationId xmlns:p14="http://schemas.microsoft.com/office/powerpoint/2010/main" val="1855600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E857BA-C9F0-4E0A-A4C7-D125AC007814}" type="datetimeFigureOut">
              <a:rPr lang="en-US" smtClean="0"/>
              <a:t>7/26/2023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FDF415-1D02-4917-9DF2-E2837826BA54}" type="slidenum">
              <a:rPr lang="en-US" smtClean="0"/>
              <a:t>‹#›</a:t>
            </a:fld>
            <a:endParaRPr lang="en-US"/>
          </a:p>
        </p:txBody>
      </p:sp>
    </p:spTree>
    <p:extLst>
      <p:ext uri="{BB962C8B-B14F-4D97-AF65-F5344CB8AC3E}">
        <p14:creationId xmlns:p14="http://schemas.microsoft.com/office/powerpoint/2010/main" val="1290464554"/>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upload.wikimedia.org/wikipedia/commons/thumb/1/13/Meadow_near_Gerber_Reservoir%2C_Oregon_%28BLM%29.jpg/1280px-Meadow_near_Gerber_Reservoir%2C_Oregon_%28BLM%2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8248651"/>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p:cNvSpPr>
            <a:spLocks noGrp="1"/>
          </p:cNvSpPr>
          <p:nvPr>
            <p:ph idx="1"/>
          </p:nvPr>
        </p:nvSpPr>
        <p:spPr>
          <a:xfrm>
            <a:off x="120073" y="315480"/>
            <a:ext cx="11785600" cy="5423583"/>
          </a:xfrm>
        </p:spPr>
        <p:txBody>
          <a:bodyPr>
            <a:normAutofit/>
          </a:bodyPr>
          <a:lstStyle/>
          <a:p>
            <a:pPr marL="0" indent="0" algn="ctr">
              <a:buNone/>
            </a:pPr>
            <a:endParaRPr lang="en-US" sz="6667" b="1" dirty="0" smtClean="0">
              <a:ln w="9525">
                <a:solidFill>
                  <a:schemeClr val="bg1"/>
                </a:solidFill>
                <a:prstDash val="solid"/>
              </a:ln>
              <a:effectLst>
                <a:outerShdw blurRad="12700" dist="38100" dir="2700000" algn="tl" rotWithShape="0">
                  <a:schemeClr val="bg1">
                    <a:lumMod val="50000"/>
                  </a:schemeClr>
                </a:outerShdw>
              </a:effectLst>
            </a:endParaRPr>
          </a:p>
          <a:p>
            <a:pPr marL="0" indent="0" algn="ctr">
              <a:buNone/>
            </a:pPr>
            <a:r>
              <a:rPr lang="en-US" sz="6667" b="1" dirty="0" smtClean="0">
                <a:ln w="9525">
                  <a:solidFill>
                    <a:schemeClr val="bg1"/>
                  </a:solidFill>
                  <a:prstDash val="solid"/>
                </a:ln>
                <a:effectLst>
                  <a:outerShdw blurRad="12700" dist="38100" dir="2700000" algn="tl" rotWithShape="0">
                    <a:schemeClr val="bg1">
                      <a:lumMod val="50000"/>
                    </a:schemeClr>
                  </a:outerShdw>
                </a:effectLst>
              </a:rPr>
              <a:t>The </a:t>
            </a:r>
            <a:r>
              <a:rPr lang="en-US" sz="6667" b="1" dirty="0">
                <a:ln w="9525">
                  <a:solidFill>
                    <a:schemeClr val="bg1"/>
                  </a:solidFill>
                  <a:prstDash val="solid"/>
                </a:ln>
                <a:effectLst>
                  <a:outerShdw blurRad="12700" dist="38100" dir="2700000" algn="tl" rotWithShape="0">
                    <a:schemeClr val="bg1">
                      <a:lumMod val="50000"/>
                    </a:schemeClr>
                  </a:outerShdw>
                </a:effectLst>
              </a:rPr>
              <a:t>Cornelius </a:t>
            </a:r>
            <a:r>
              <a:rPr lang="en-US" sz="6667" b="1" dirty="0" smtClean="0">
                <a:ln w="9525">
                  <a:solidFill>
                    <a:schemeClr val="bg1"/>
                  </a:solidFill>
                  <a:prstDash val="solid"/>
                </a:ln>
                <a:effectLst>
                  <a:outerShdw blurRad="12700" dist="38100" dir="2700000" algn="tl" rotWithShape="0">
                    <a:schemeClr val="bg1">
                      <a:lumMod val="50000"/>
                    </a:schemeClr>
                  </a:outerShdw>
                </a:effectLst>
              </a:rPr>
              <a:t>church </a:t>
            </a:r>
            <a:r>
              <a:rPr lang="en-US" sz="6667" b="1" dirty="0">
                <a:ln w="9525">
                  <a:solidFill>
                    <a:schemeClr val="bg1"/>
                  </a:solidFill>
                  <a:prstDash val="solid"/>
                </a:ln>
                <a:effectLst>
                  <a:outerShdw blurRad="12700" dist="38100" dir="2700000" algn="tl" rotWithShape="0">
                    <a:schemeClr val="bg1">
                      <a:lumMod val="50000"/>
                    </a:schemeClr>
                  </a:outerShdw>
                </a:effectLst>
              </a:rPr>
              <a:t>of </a:t>
            </a:r>
            <a:r>
              <a:rPr lang="en-US" sz="6667" b="1" dirty="0" smtClean="0">
                <a:ln w="9525">
                  <a:solidFill>
                    <a:schemeClr val="bg1"/>
                  </a:solidFill>
                  <a:prstDash val="solid"/>
                </a:ln>
                <a:effectLst>
                  <a:outerShdw blurRad="12700" dist="38100" dir="2700000" algn="tl" rotWithShape="0">
                    <a:schemeClr val="bg1">
                      <a:lumMod val="50000"/>
                    </a:schemeClr>
                  </a:outerShdw>
                </a:effectLst>
              </a:rPr>
              <a:t>Christ</a:t>
            </a:r>
          </a:p>
          <a:p>
            <a:pPr marL="0" indent="0" algn="ctr">
              <a:buNone/>
            </a:pPr>
            <a:r>
              <a:rPr lang="en-US" sz="5500" b="1" dirty="0" smtClean="0">
                <a:ln w="9525">
                  <a:solidFill>
                    <a:schemeClr val="bg1"/>
                  </a:solidFill>
                  <a:prstDash val="solid"/>
                </a:ln>
                <a:effectLst>
                  <a:outerShdw blurRad="12700" dist="38100" dir="2700000" algn="tl" rotWithShape="0">
                    <a:schemeClr val="bg1">
                      <a:lumMod val="50000"/>
                    </a:schemeClr>
                  </a:outerShdw>
                </a:effectLst>
              </a:rPr>
              <a:t> </a:t>
            </a:r>
          </a:p>
          <a:p>
            <a:pPr marL="0" indent="0" algn="ctr">
              <a:buNone/>
            </a:pPr>
            <a:endParaRPr lang="en-US" sz="5500" b="1" dirty="0">
              <a:ln w="9525">
                <a:solidFill>
                  <a:schemeClr val="bg1"/>
                </a:solidFill>
                <a:prstDash val="solid"/>
              </a:ln>
              <a:effectLst>
                <a:outerShdw blurRad="12700" dist="38100" dir="2700000" algn="tl" rotWithShape="0">
                  <a:schemeClr val="bg1">
                    <a:lumMod val="50000"/>
                  </a:schemeClr>
                </a:outerShdw>
              </a:effectLst>
            </a:endParaRPr>
          </a:p>
          <a:p>
            <a:pPr marL="0" indent="0" algn="ctr">
              <a:buNone/>
            </a:pPr>
            <a:r>
              <a:rPr lang="en-US" sz="9900" b="1" dirty="0">
                <a:ln w="9525">
                  <a:solidFill>
                    <a:schemeClr val="bg1"/>
                  </a:solidFill>
                  <a:prstDash val="solid"/>
                </a:ln>
                <a:effectLst>
                  <a:outerShdw blurRad="12700" dist="38100" dir="2700000" algn="tl" rotWithShape="0">
                    <a:schemeClr val="bg1">
                      <a:lumMod val="50000"/>
                    </a:schemeClr>
                  </a:outerShdw>
                </a:effectLst>
              </a:rPr>
              <a:t>Welcomes </a:t>
            </a:r>
            <a:r>
              <a:rPr lang="en-US" sz="9900" b="1" dirty="0" smtClean="0">
                <a:ln w="9525">
                  <a:solidFill>
                    <a:schemeClr val="bg1"/>
                  </a:solidFill>
                  <a:prstDash val="solid"/>
                </a:ln>
                <a:effectLst>
                  <a:outerShdw blurRad="12700" dist="38100" dir="2700000" algn="tl" rotWithShape="0">
                    <a:schemeClr val="bg1">
                      <a:lumMod val="50000"/>
                    </a:schemeClr>
                  </a:outerShdw>
                </a:effectLst>
              </a:rPr>
              <a:t>You!</a:t>
            </a:r>
            <a:endParaRPr lang="en-US" sz="9900"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47979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72817"/>
          </a:xfrm>
        </p:spPr>
        <p:txBody>
          <a:bodyPr>
            <a:noAutofit/>
          </a:bodyPr>
          <a:lstStyle/>
          <a:p>
            <a:pPr algn="ctr"/>
            <a:r>
              <a:rPr lang="en-US" sz="8800" dirty="0" smtClean="0">
                <a:ln w="18415" cmpd="sng">
                  <a:solidFill>
                    <a:srgbClr val="FFFFFF"/>
                  </a:solidFill>
                  <a:prstDash val="solid"/>
                </a:ln>
                <a:solidFill>
                  <a:srgbClr val="FFFFFF"/>
                </a:solidFill>
                <a:effectLst>
                  <a:glow rad="228600">
                    <a:srgbClr val="000000"/>
                  </a:glow>
                </a:effectLst>
              </a:rPr>
              <a:t>Church Splits</a:t>
            </a:r>
            <a:endParaRPr lang="en-US" sz="8800" dirty="0">
              <a:ln w="18415" cmpd="sng">
                <a:solidFill>
                  <a:srgbClr val="FFFFFF"/>
                </a:solidFill>
                <a:prstDash val="solid"/>
              </a:ln>
              <a:solidFill>
                <a:srgbClr val="FFFFFF"/>
              </a:solidFill>
              <a:effectLst>
                <a:glow rad="228600">
                  <a:srgbClr val="000000"/>
                </a:glow>
              </a:effectLst>
            </a:endParaRPr>
          </a:p>
        </p:txBody>
      </p:sp>
      <p:sp>
        <p:nvSpPr>
          <p:cNvPr id="3" name="Content Placeholder 2"/>
          <p:cNvSpPr>
            <a:spLocks noGrp="1"/>
          </p:cNvSpPr>
          <p:nvPr>
            <p:ph idx="1"/>
          </p:nvPr>
        </p:nvSpPr>
        <p:spPr>
          <a:xfrm>
            <a:off x="238539" y="1280160"/>
            <a:ext cx="11741425" cy="5577840"/>
          </a:xfrm>
        </p:spPr>
        <p:txBody>
          <a:bodyPr>
            <a:noAutofit/>
          </a:bodyPr>
          <a:lstStyle/>
          <a:p>
            <a:pPr marL="0" indent="0" algn="just">
              <a:buNone/>
            </a:pPr>
            <a:r>
              <a:rPr lang="en-US" sz="5600" i="1" dirty="0" smtClean="0">
                <a:effectLst>
                  <a:glow rad="228600">
                    <a:srgbClr val="000000"/>
                  </a:glow>
                  <a:outerShdw blurRad="50800" dist="38100" dir="2700000" algn="tl" rotWithShape="0">
                    <a:srgbClr val="000000">
                      <a:alpha val="48000"/>
                    </a:srgbClr>
                  </a:outerShdw>
                </a:effectLst>
              </a:rPr>
              <a:t>Now </a:t>
            </a:r>
            <a:r>
              <a:rPr lang="en-US" sz="5600" i="1" dirty="0">
                <a:effectLst>
                  <a:glow rad="228600">
                    <a:srgbClr val="000000"/>
                  </a:glow>
                  <a:outerShdw blurRad="50800" dist="38100" dir="2700000" algn="tl" rotWithShape="0">
                    <a:srgbClr val="000000">
                      <a:alpha val="48000"/>
                    </a:srgbClr>
                  </a:outerShdw>
                </a:effectLst>
              </a:rPr>
              <a:t>I plead with you, brethren, by the name of our Lord Jesus Christ, that you all speak the same thing, and that there be no divisions among you, but that you be perfectly joined together in the same mind and in the same judgment</a:t>
            </a:r>
            <a:r>
              <a:rPr lang="en-US" sz="5600" dirty="0" smtClean="0">
                <a:effectLst>
                  <a:glow rad="228600">
                    <a:srgbClr val="000000"/>
                  </a:glow>
                  <a:outerShdw blurRad="50800" dist="38100" dir="2700000" algn="tl" rotWithShape="0">
                    <a:srgbClr val="000000">
                      <a:alpha val="48000"/>
                    </a:srgbClr>
                  </a:outerShdw>
                </a:effectLst>
              </a:rPr>
              <a:t>. 								1 Corinthians </a:t>
            </a:r>
            <a:r>
              <a:rPr lang="en-US" sz="5600" dirty="0">
                <a:effectLst>
                  <a:glow rad="228600">
                    <a:srgbClr val="000000"/>
                  </a:glow>
                  <a:outerShdw blurRad="50800" dist="38100" dir="2700000" algn="tl" rotWithShape="0">
                    <a:srgbClr val="000000">
                      <a:alpha val="48000"/>
                    </a:srgbClr>
                  </a:outerShdw>
                </a:effectLst>
              </a:rPr>
              <a:t>1:10 </a:t>
            </a:r>
          </a:p>
        </p:txBody>
      </p:sp>
    </p:spTree>
    <p:extLst>
      <p:ext uri="{BB962C8B-B14F-4D97-AF65-F5344CB8AC3E}">
        <p14:creationId xmlns:p14="http://schemas.microsoft.com/office/powerpoint/2010/main" val="878882018"/>
      </p:ext>
    </p:extLst>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72817"/>
          </a:xfrm>
        </p:spPr>
        <p:txBody>
          <a:bodyPr>
            <a:noAutofit/>
          </a:bodyPr>
          <a:lstStyle/>
          <a:p>
            <a:pPr algn="ctr"/>
            <a:r>
              <a:rPr lang="en-US" sz="8800" dirty="0" smtClean="0">
                <a:ln w="18415" cmpd="sng">
                  <a:solidFill>
                    <a:srgbClr val="FFFFFF"/>
                  </a:solidFill>
                  <a:prstDash val="solid"/>
                </a:ln>
                <a:solidFill>
                  <a:srgbClr val="FFFFFF"/>
                </a:solidFill>
                <a:effectLst>
                  <a:glow rad="228600">
                    <a:srgbClr val="000000"/>
                  </a:glow>
                </a:effectLst>
              </a:rPr>
              <a:t>Church Splits</a:t>
            </a:r>
            <a:endParaRPr lang="en-US" sz="8800" dirty="0">
              <a:ln w="18415" cmpd="sng">
                <a:solidFill>
                  <a:srgbClr val="FFFFFF"/>
                </a:solidFill>
                <a:prstDash val="solid"/>
              </a:ln>
              <a:solidFill>
                <a:srgbClr val="FFFFFF"/>
              </a:solidFill>
              <a:effectLst>
                <a:glow rad="228600">
                  <a:srgbClr val="000000"/>
                </a:glow>
              </a:effectLst>
            </a:endParaRPr>
          </a:p>
        </p:txBody>
      </p:sp>
      <p:sp>
        <p:nvSpPr>
          <p:cNvPr id="3" name="Content Placeholder 2"/>
          <p:cNvSpPr>
            <a:spLocks noGrp="1"/>
          </p:cNvSpPr>
          <p:nvPr>
            <p:ph idx="1"/>
          </p:nvPr>
        </p:nvSpPr>
        <p:spPr>
          <a:xfrm>
            <a:off x="238539" y="1280160"/>
            <a:ext cx="11741425" cy="5577840"/>
          </a:xfrm>
        </p:spPr>
        <p:txBody>
          <a:bodyPr>
            <a:noAutofit/>
          </a:bodyPr>
          <a:lstStyle/>
          <a:p>
            <a:pPr marL="0" indent="0" algn="just">
              <a:buNone/>
            </a:pPr>
            <a:r>
              <a:rPr lang="en-US" sz="5600" i="1" dirty="0" smtClean="0">
                <a:effectLst>
                  <a:glow rad="228600">
                    <a:srgbClr val="000000"/>
                  </a:glow>
                  <a:outerShdw blurRad="50800" dist="38100" dir="2700000" algn="tl" rotWithShape="0">
                    <a:srgbClr val="000000">
                      <a:alpha val="48000"/>
                    </a:srgbClr>
                  </a:outerShdw>
                </a:effectLst>
              </a:rPr>
              <a:t>If </a:t>
            </a:r>
            <a:r>
              <a:rPr lang="en-US" sz="5600" i="1" dirty="0">
                <a:effectLst>
                  <a:glow rad="228600">
                    <a:srgbClr val="000000"/>
                  </a:glow>
                  <a:outerShdw blurRad="50800" dist="38100" dir="2700000" algn="tl" rotWithShape="0">
                    <a:srgbClr val="000000">
                      <a:alpha val="48000"/>
                    </a:srgbClr>
                  </a:outerShdw>
                </a:effectLst>
              </a:rPr>
              <a:t>any man destroys the temple of God, God will destroy him, for the temple of God is holy, and that is what you are</a:t>
            </a:r>
            <a:r>
              <a:rPr lang="en-US" sz="5600" i="1" dirty="0" smtClean="0">
                <a:effectLst>
                  <a:glow rad="228600">
                    <a:srgbClr val="000000"/>
                  </a:glow>
                  <a:outerShdw blurRad="50800" dist="38100" dir="2700000" algn="tl" rotWithShape="0">
                    <a:srgbClr val="000000">
                      <a:alpha val="48000"/>
                    </a:srgbClr>
                  </a:outerShdw>
                </a:effectLst>
              </a:rPr>
              <a:t>.						</a:t>
            </a:r>
            <a:r>
              <a:rPr lang="en-US" sz="5600" dirty="0" smtClean="0">
                <a:effectLst>
                  <a:glow rad="228600">
                    <a:srgbClr val="000000"/>
                  </a:glow>
                  <a:outerShdw blurRad="50800" dist="38100" dir="2700000" algn="tl" rotWithShape="0">
                    <a:srgbClr val="000000">
                      <a:alpha val="48000"/>
                    </a:srgbClr>
                  </a:outerShdw>
                </a:effectLst>
              </a:rPr>
              <a:t> 1 Corinthians </a:t>
            </a:r>
            <a:r>
              <a:rPr lang="en-US" sz="5600" dirty="0">
                <a:effectLst>
                  <a:glow rad="228600">
                    <a:srgbClr val="000000"/>
                  </a:glow>
                  <a:outerShdw blurRad="50800" dist="38100" dir="2700000" algn="tl" rotWithShape="0">
                    <a:srgbClr val="000000">
                      <a:alpha val="48000"/>
                    </a:srgbClr>
                  </a:outerShdw>
                </a:effectLst>
              </a:rPr>
              <a:t>3:17</a:t>
            </a:r>
            <a:r>
              <a:rPr lang="en-US" sz="5600" i="1" dirty="0">
                <a:effectLst>
                  <a:glow rad="228600">
                    <a:srgbClr val="000000"/>
                  </a:glow>
                  <a:outerShdw blurRad="50800" dist="38100" dir="2700000" algn="tl" rotWithShape="0">
                    <a:srgbClr val="000000">
                      <a:alpha val="48000"/>
                    </a:srgbClr>
                  </a:outerShdw>
                </a:effectLst>
              </a:rPr>
              <a:t> </a:t>
            </a:r>
            <a:endParaRPr lang="en-US" sz="5600" dirty="0">
              <a:effectLst>
                <a:glow rad="228600">
                  <a:srgbClr val="000000"/>
                </a:glow>
                <a:outerShdw blurRad="50800" dist="38100" dir="2700000" algn="tl" rotWithShape="0">
                  <a:srgbClr val="000000">
                    <a:alpha val="48000"/>
                  </a:srgbClr>
                </a:outerShdw>
              </a:effectLst>
            </a:endParaRPr>
          </a:p>
        </p:txBody>
      </p:sp>
    </p:spTree>
    <p:extLst>
      <p:ext uri="{BB962C8B-B14F-4D97-AF65-F5344CB8AC3E}">
        <p14:creationId xmlns:p14="http://schemas.microsoft.com/office/powerpoint/2010/main" val="3968885045"/>
      </p:ext>
    </p:extLst>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72817"/>
          </a:xfrm>
        </p:spPr>
        <p:txBody>
          <a:bodyPr>
            <a:noAutofit/>
          </a:bodyPr>
          <a:lstStyle/>
          <a:p>
            <a:pPr algn="ctr"/>
            <a:r>
              <a:rPr lang="en-US" sz="8800" dirty="0" smtClean="0">
                <a:ln w="18415" cmpd="sng">
                  <a:solidFill>
                    <a:srgbClr val="FFFFFF"/>
                  </a:solidFill>
                  <a:prstDash val="solid"/>
                </a:ln>
                <a:solidFill>
                  <a:srgbClr val="FFFFFF"/>
                </a:solidFill>
                <a:effectLst>
                  <a:glow rad="228600">
                    <a:srgbClr val="000000"/>
                  </a:glow>
                </a:effectLst>
              </a:rPr>
              <a:t>How Can We Avoid This?</a:t>
            </a:r>
            <a:endParaRPr lang="en-US" sz="8800" dirty="0">
              <a:ln w="18415" cmpd="sng">
                <a:solidFill>
                  <a:srgbClr val="FFFFFF"/>
                </a:solidFill>
                <a:prstDash val="solid"/>
              </a:ln>
              <a:solidFill>
                <a:srgbClr val="FFFFFF"/>
              </a:solidFill>
              <a:effectLst>
                <a:glow rad="228600">
                  <a:srgbClr val="000000"/>
                </a:glow>
              </a:effectLst>
            </a:endParaRPr>
          </a:p>
        </p:txBody>
      </p:sp>
      <p:sp>
        <p:nvSpPr>
          <p:cNvPr id="3" name="Content Placeholder 2"/>
          <p:cNvSpPr>
            <a:spLocks noGrp="1"/>
          </p:cNvSpPr>
          <p:nvPr>
            <p:ph idx="1"/>
          </p:nvPr>
        </p:nvSpPr>
        <p:spPr>
          <a:xfrm>
            <a:off x="378822" y="1280160"/>
            <a:ext cx="11448743" cy="5577840"/>
          </a:xfrm>
        </p:spPr>
        <p:txBody>
          <a:bodyPr>
            <a:noAutofit/>
          </a:bodyPr>
          <a:lstStyle/>
          <a:p>
            <a:pPr marL="0" indent="0">
              <a:buNone/>
            </a:pPr>
            <a:r>
              <a:rPr lang="en-US" sz="5600" dirty="0" smtClean="0">
                <a:effectLst>
                  <a:glow rad="228600">
                    <a:srgbClr val="000000"/>
                  </a:glow>
                  <a:outerShdw blurRad="50800" dist="38100" dir="2700000" algn="tl" rotWithShape="0">
                    <a:srgbClr val="000000">
                      <a:alpha val="48000"/>
                    </a:srgbClr>
                  </a:outerShdw>
                </a:effectLst>
              </a:rPr>
              <a:t>1. Talk to each other</a:t>
            </a:r>
          </a:p>
          <a:p>
            <a:pPr marL="0" indent="0">
              <a:buNone/>
            </a:pPr>
            <a:endParaRPr lang="en-US" sz="5600" dirty="0">
              <a:effectLst>
                <a:glow rad="228600">
                  <a:srgbClr val="000000"/>
                </a:glow>
                <a:outerShdw blurRad="50800" dist="38100" dir="2700000" algn="tl" rotWithShape="0">
                  <a:srgbClr val="000000">
                    <a:alpha val="48000"/>
                  </a:srgbClr>
                </a:outerShdw>
              </a:effectLst>
            </a:endParaRPr>
          </a:p>
          <a:p>
            <a:pPr marL="0" indent="0">
              <a:buNone/>
            </a:pPr>
            <a:r>
              <a:rPr lang="en-US" sz="5600" dirty="0" smtClean="0">
                <a:effectLst>
                  <a:glow rad="228600">
                    <a:srgbClr val="000000"/>
                  </a:glow>
                  <a:outerShdw blurRad="50800" dist="38100" dir="2700000" algn="tl" rotWithShape="0">
                    <a:srgbClr val="000000">
                      <a:alpha val="48000"/>
                    </a:srgbClr>
                  </a:outerShdw>
                </a:effectLst>
              </a:rPr>
              <a:t>2. Be engaged with everyone</a:t>
            </a:r>
          </a:p>
          <a:p>
            <a:pPr marL="0" indent="0">
              <a:buNone/>
            </a:pPr>
            <a:endParaRPr lang="en-US" sz="5600" dirty="0">
              <a:effectLst>
                <a:glow rad="228600">
                  <a:srgbClr val="000000"/>
                </a:glow>
                <a:outerShdw blurRad="50800" dist="38100" dir="2700000" algn="tl" rotWithShape="0">
                  <a:srgbClr val="000000">
                    <a:alpha val="48000"/>
                  </a:srgbClr>
                </a:outerShdw>
              </a:effectLst>
            </a:endParaRPr>
          </a:p>
          <a:p>
            <a:pPr marL="0" indent="0">
              <a:buNone/>
            </a:pPr>
            <a:r>
              <a:rPr lang="en-US" sz="5600" dirty="0" smtClean="0">
                <a:effectLst>
                  <a:glow rad="228600">
                    <a:srgbClr val="000000"/>
                  </a:glow>
                  <a:outerShdw blurRad="50800" dist="38100" dir="2700000" algn="tl" rotWithShape="0">
                    <a:srgbClr val="000000">
                      <a:alpha val="48000"/>
                    </a:srgbClr>
                  </a:outerShdw>
                </a:effectLst>
              </a:rPr>
              <a:t>3. Be spiritually minded</a:t>
            </a:r>
            <a:endParaRPr lang="en-US" sz="5600" dirty="0">
              <a:effectLst>
                <a:glow rad="228600">
                  <a:srgbClr val="000000"/>
                </a:glow>
                <a:outerShdw blurRad="50800" dist="38100" dir="2700000" algn="tl" rotWithShape="0">
                  <a:srgbClr val="000000">
                    <a:alpha val="48000"/>
                  </a:srgbClr>
                </a:outerShdw>
              </a:effectLst>
            </a:endParaRPr>
          </a:p>
        </p:txBody>
      </p:sp>
    </p:spTree>
    <p:extLst>
      <p:ext uri="{BB962C8B-B14F-4D97-AF65-F5344CB8AC3E}">
        <p14:creationId xmlns:p14="http://schemas.microsoft.com/office/powerpoint/2010/main" val="1427488381"/>
      </p:ext>
    </p:extLst>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72817"/>
          </a:xfrm>
        </p:spPr>
        <p:txBody>
          <a:bodyPr>
            <a:noAutofit/>
          </a:bodyPr>
          <a:lstStyle/>
          <a:p>
            <a:pPr algn="ctr"/>
            <a:r>
              <a:rPr lang="en-US" sz="8800" dirty="0" smtClean="0">
                <a:ln w="18415" cmpd="sng">
                  <a:solidFill>
                    <a:srgbClr val="FFFFFF"/>
                  </a:solidFill>
                  <a:prstDash val="solid"/>
                </a:ln>
                <a:solidFill>
                  <a:srgbClr val="FFFFFF"/>
                </a:solidFill>
                <a:effectLst>
                  <a:glow rad="228600">
                    <a:srgbClr val="000000"/>
                  </a:glow>
                </a:effectLst>
              </a:rPr>
              <a:t>Talk to Each Other</a:t>
            </a:r>
            <a:endParaRPr lang="en-US" sz="8800" dirty="0">
              <a:ln w="18415" cmpd="sng">
                <a:solidFill>
                  <a:srgbClr val="FFFFFF"/>
                </a:solidFill>
                <a:prstDash val="solid"/>
              </a:ln>
              <a:solidFill>
                <a:srgbClr val="FFFFFF"/>
              </a:solidFill>
              <a:effectLst>
                <a:glow rad="228600">
                  <a:srgbClr val="000000"/>
                </a:glow>
              </a:effectLst>
            </a:endParaRPr>
          </a:p>
        </p:txBody>
      </p:sp>
      <p:sp>
        <p:nvSpPr>
          <p:cNvPr id="3" name="Content Placeholder 2"/>
          <p:cNvSpPr>
            <a:spLocks noGrp="1"/>
          </p:cNvSpPr>
          <p:nvPr>
            <p:ph idx="1"/>
          </p:nvPr>
        </p:nvSpPr>
        <p:spPr>
          <a:xfrm>
            <a:off x="378822" y="1280160"/>
            <a:ext cx="11448743" cy="5577840"/>
          </a:xfrm>
        </p:spPr>
        <p:txBody>
          <a:bodyPr>
            <a:noAutofit/>
          </a:bodyPr>
          <a:lstStyle/>
          <a:p>
            <a:pPr marL="0" indent="0">
              <a:buNone/>
            </a:pPr>
            <a:r>
              <a:rPr lang="en-US" sz="5600" dirty="0" smtClean="0">
                <a:effectLst>
                  <a:glow rad="228600">
                    <a:srgbClr val="000000"/>
                  </a:glow>
                  <a:outerShdw blurRad="50800" dist="38100" dir="2700000" algn="tl" rotWithShape="0">
                    <a:srgbClr val="000000">
                      <a:alpha val="48000"/>
                    </a:srgbClr>
                  </a:outerShdw>
                </a:effectLst>
              </a:rPr>
              <a:t>Positive communication</a:t>
            </a:r>
          </a:p>
          <a:p>
            <a:pPr marL="0" indent="0">
              <a:buNone/>
            </a:pPr>
            <a:r>
              <a:rPr lang="en-US" sz="5600" dirty="0">
                <a:effectLst>
                  <a:glow rad="228600">
                    <a:srgbClr val="000000"/>
                  </a:glow>
                  <a:outerShdw blurRad="50800" dist="38100" dir="2700000" algn="tl" rotWithShape="0">
                    <a:srgbClr val="000000">
                      <a:alpha val="48000"/>
                    </a:srgbClr>
                  </a:outerShdw>
                </a:effectLst>
              </a:rPr>
              <a:t>	</a:t>
            </a:r>
            <a:r>
              <a:rPr lang="en-US" sz="5600" dirty="0" smtClean="0">
                <a:effectLst>
                  <a:glow rad="228600">
                    <a:srgbClr val="000000"/>
                  </a:glow>
                  <a:outerShdw blurRad="50800" dist="38100" dir="2700000" algn="tl" rotWithShape="0">
                    <a:srgbClr val="000000">
                      <a:alpha val="48000"/>
                    </a:srgbClr>
                  </a:outerShdw>
                </a:effectLst>
              </a:rPr>
              <a:t>Hebrews 10:24-25</a:t>
            </a:r>
          </a:p>
          <a:p>
            <a:pPr marL="0" indent="0">
              <a:buNone/>
            </a:pPr>
            <a:r>
              <a:rPr lang="en-US" sz="5600" dirty="0">
                <a:effectLst>
                  <a:glow rad="228600">
                    <a:srgbClr val="000000"/>
                  </a:glow>
                  <a:outerShdw blurRad="50800" dist="38100" dir="2700000" algn="tl" rotWithShape="0">
                    <a:srgbClr val="000000">
                      <a:alpha val="48000"/>
                    </a:srgbClr>
                  </a:outerShdw>
                </a:effectLst>
              </a:rPr>
              <a:t>	</a:t>
            </a:r>
            <a:r>
              <a:rPr lang="en-US" sz="5600" dirty="0" smtClean="0">
                <a:effectLst>
                  <a:glow rad="228600">
                    <a:srgbClr val="000000"/>
                  </a:glow>
                  <a:outerShdw blurRad="50800" dist="38100" dir="2700000" algn="tl" rotWithShape="0">
                    <a:srgbClr val="000000">
                      <a:alpha val="48000"/>
                    </a:srgbClr>
                  </a:outerShdw>
                </a:effectLst>
              </a:rPr>
              <a:t>Colossians 4:6</a:t>
            </a:r>
          </a:p>
          <a:p>
            <a:pPr marL="0" indent="0">
              <a:buNone/>
            </a:pPr>
            <a:r>
              <a:rPr lang="en-US" sz="5600" dirty="0" smtClean="0">
                <a:effectLst>
                  <a:glow rad="228600">
                    <a:srgbClr val="000000"/>
                  </a:glow>
                  <a:outerShdw blurRad="50800" dist="38100" dir="2700000" algn="tl" rotWithShape="0">
                    <a:srgbClr val="000000">
                      <a:alpha val="48000"/>
                    </a:srgbClr>
                  </a:outerShdw>
                </a:effectLst>
              </a:rPr>
              <a:t>When we have a problem</a:t>
            </a:r>
          </a:p>
          <a:p>
            <a:pPr marL="0" indent="0">
              <a:buNone/>
            </a:pPr>
            <a:r>
              <a:rPr lang="en-US" sz="5600" dirty="0" smtClean="0">
                <a:effectLst>
                  <a:glow rad="228600">
                    <a:srgbClr val="000000"/>
                  </a:glow>
                  <a:outerShdw blurRad="50800" dist="38100" dir="2700000" algn="tl" rotWithShape="0">
                    <a:srgbClr val="000000">
                      <a:alpha val="48000"/>
                    </a:srgbClr>
                  </a:outerShdw>
                </a:effectLst>
              </a:rPr>
              <a:t>	Matthew 18:15-17</a:t>
            </a:r>
          </a:p>
          <a:p>
            <a:pPr marL="0" indent="0">
              <a:buNone/>
            </a:pPr>
            <a:r>
              <a:rPr lang="en-US" sz="5600" dirty="0">
                <a:effectLst>
                  <a:glow rad="228600">
                    <a:srgbClr val="000000"/>
                  </a:glow>
                  <a:outerShdw blurRad="50800" dist="38100" dir="2700000" algn="tl" rotWithShape="0">
                    <a:srgbClr val="000000">
                      <a:alpha val="48000"/>
                    </a:srgbClr>
                  </a:outerShdw>
                </a:effectLst>
              </a:rPr>
              <a:t>	</a:t>
            </a:r>
            <a:r>
              <a:rPr lang="en-US" sz="5600" dirty="0" smtClean="0">
                <a:effectLst>
                  <a:glow rad="228600">
                    <a:srgbClr val="000000"/>
                  </a:glow>
                  <a:outerShdw blurRad="50800" dist="38100" dir="2700000" algn="tl" rotWithShape="0">
                    <a:srgbClr val="000000">
                      <a:alpha val="48000"/>
                    </a:srgbClr>
                  </a:outerShdw>
                </a:effectLst>
              </a:rPr>
              <a:t>Matthew 5:23-24</a:t>
            </a:r>
          </a:p>
          <a:p>
            <a:pPr marL="0" indent="0">
              <a:buNone/>
            </a:pPr>
            <a:endParaRPr lang="en-US" sz="5600" dirty="0">
              <a:effectLst>
                <a:glow rad="228600">
                  <a:srgbClr val="000000"/>
                </a:glow>
                <a:outerShdw blurRad="50800" dist="38100" dir="2700000" algn="tl" rotWithShape="0">
                  <a:srgbClr val="000000">
                    <a:alpha val="48000"/>
                  </a:srgbClr>
                </a:outerShdw>
              </a:effectLst>
            </a:endParaRPr>
          </a:p>
          <a:p>
            <a:pPr marL="0" indent="0">
              <a:buNone/>
            </a:pPr>
            <a:endParaRPr lang="en-US" sz="5600" dirty="0">
              <a:effectLst>
                <a:glow rad="228600">
                  <a:srgbClr val="000000"/>
                </a:glow>
                <a:outerShdw blurRad="50800" dist="38100" dir="2700000" algn="tl" rotWithShape="0">
                  <a:srgbClr val="000000">
                    <a:alpha val="48000"/>
                  </a:srgbClr>
                </a:outerShdw>
              </a:effectLst>
            </a:endParaRPr>
          </a:p>
        </p:txBody>
      </p:sp>
      <p:sp>
        <p:nvSpPr>
          <p:cNvPr id="5" name="Rounded Rectangle 4"/>
          <p:cNvSpPr/>
          <p:nvPr/>
        </p:nvSpPr>
        <p:spPr>
          <a:xfrm>
            <a:off x="1072662" y="4976447"/>
            <a:ext cx="9618783" cy="1565030"/>
          </a:xfrm>
          <a:prstGeom prst="roundRect">
            <a:avLst/>
          </a:prstGeom>
          <a:solidFill>
            <a:srgbClr val="46000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6600" dirty="0" smtClean="0">
                <a:ln w="0"/>
                <a:solidFill>
                  <a:schemeClr val="tx1"/>
                </a:solidFill>
                <a:effectLst>
                  <a:outerShdw blurRad="38100" dist="19050" dir="2700000" algn="tl" rotWithShape="0">
                    <a:schemeClr val="dk1">
                      <a:alpha val="40000"/>
                    </a:schemeClr>
                  </a:outerShdw>
                </a:effectLst>
              </a:rPr>
              <a:t>Gossip kills a church</a:t>
            </a:r>
            <a:endParaRPr lang="en-US" sz="66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302381999"/>
      </p:ext>
    </p:extLst>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72817"/>
          </a:xfrm>
        </p:spPr>
        <p:txBody>
          <a:bodyPr>
            <a:noAutofit/>
          </a:bodyPr>
          <a:lstStyle/>
          <a:p>
            <a:pPr algn="ctr"/>
            <a:r>
              <a:rPr lang="en-US" sz="8800" dirty="0" smtClean="0">
                <a:ln w="18415" cmpd="sng">
                  <a:solidFill>
                    <a:srgbClr val="FFFFFF"/>
                  </a:solidFill>
                  <a:prstDash val="solid"/>
                </a:ln>
                <a:solidFill>
                  <a:srgbClr val="FFFFFF"/>
                </a:solidFill>
                <a:effectLst>
                  <a:glow rad="228600">
                    <a:srgbClr val="000000"/>
                  </a:glow>
                </a:effectLst>
              </a:rPr>
              <a:t>Accept One Another</a:t>
            </a:r>
            <a:endParaRPr lang="en-US" sz="8800" dirty="0">
              <a:ln w="18415" cmpd="sng">
                <a:solidFill>
                  <a:srgbClr val="FFFFFF"/>
                </a:solidFill>
                <a:prstDash val="solid"/>
              </a:ln>
              <a:solidFill>
                <a:srgbClr val="FFFFFF"/>
              </a:solidFill>
              <a:effectLst>
                <a:glow rad="228600">
                  <a:srgbClr val="000000"/>
                </a:glow>
              </a:effectLst>
            </a:endParaRPr>
          </a:p>
        </p:txBody>
      </p:sp>
      <p:sp>
        <p:nvSpPr>
          <p:cNvPr id="3" name="Content Placeholder 2"/>
          <p:cNvSpPr>
            <a:spLocks noGrp="1"/>
          </p:cNvSpPr>
          <p:nvPr>
            <p:ph idx="1"/>
          </p:nvPr>
        </p:nvSpPr>
        <p:spPr>
          <a:xfrm>
            <a:off x="378822" y="1280160"/>
            <a:ext cx="11448743" cy="5577840"/>
          </a:xfrm>
        </p:spPr>
        <p:txBody>
          <a:bodyPr>
            <a:noAutofit/>
          </a:bodyPr>
          <a:lstStyle/>
          <a:p>
            <a:pPr marL="0" indent="0">
              <a:buNone/>
            </a:pPr>
            <a:r>
              <a:rPr lang="en-US" sz="5600" dirty="0" smtClean="0">
                <a:effectLst>
                  <a:glow rad="228600">
                    <a:srgbClr val="000000"/>
                  </a:glow>
                  <a:outerShdw blurRad="50800" dist="38100" dir="2700000" algn="tl" rotWithShape="0">
                    <a:srgbClr val="000000">
                      <a:alpha val="48000"/>
                    </a:srgbClr>
                  </a:outerShdw>
                </a:effectLst>
              </a:rPr>
              <a:t>Total association</a:t>
            </a:r>
          </a:p>
          <a:p>
            <a:pPr marL="0" indent="0">
              <a:buNone/>
            </a:pPr>
            <a:r>
              <a:rPr lang="en-US" sz="5600" dirty="0">
                <a:effectLst>
                  <a:glow rad="228600">
                    <a:srgbClr val="000000"/>
                  </a:glow>
                  <a:outerShdw blurRad="50800" dist="38100" dir="2700000" algn="tl" rotWithShape="0">
                    <a:srgbClr val="000000">
                      <a:alpha val="48000"/>
                    </a:srgbClr>
                  </a:outerShdw>
                </a:effectLst>
              </a:rPr>
              <a:t>	</a:t>
            </a:r>
            <a:r>
              <a:rPr lang="en-US" sz="5600" dirty="0" smtClean="0">
                <a:effectLst>
                  <a:glow rad="228600">
                    <a:srgbClr val="000000"/>
                  </a:glow>
                  <a:outerShdw blurRad="50800" dist="38100" dir="2700000" algn="tl" rotWithShape="0">
                    <a:srgbClr val="000000">
                      <a:alpha val="48000"/>
                    </a:srgbClr>
                  </a:outerShdw>
                </a:effectLst>
              </a:rPr>
              <a:t>Acts 2:44</a:t>
            </a:r>
          </a:p>
          <a:p>
            <a:pPr marL="0" indent="0">
              <a:buNone/>
            </a:pPr>
            <a:r>
              <a:rPr lang="en-US" sz="5600" dirty="0">
                <a:effectLst>
                  <a:glow rad="228600">
                    <a:srgbClr val="000000"/>
                  </a:glow>
                  <a:outerShdw blurRad="50800" dist="38100" dir="2700000" algn="tl" rotWithShape="0">
                    <a:srgbClr val="000000">
                      <a:alpha val="48000"/>
                    </a:srgbClr>
                  </a:outerShdw>
                </a:effectLst>
              </a:rPr>
              <a:t>	</a:t>
            </a:r>
            <a:r>
              <a:rPr lang="en-US" sz="5600" dirty="0" smtClean="0">
                <a:effectLst>
                  <a:glow rad="228600">
                    <a:srgbClr val="000000"/>
                  </a:glow>
                  <a:outerShdw blurRad="50800" dist="38100" dir="2700000" algn="tl" rotWithShape="0">
                    <a:srgbClr val="000000">
                      <a:alpha val="48000"/>
                    </a:srgbClr>
                  </a:outerShdw>
                </a:effectLst>
              </a:rPr>
              <a:t>Romans 12:16</a:t>
            </a:r>
          </a:p>
          <a:p>
            <a:pPr marL="0" indent="0">
              <a:buNone/>
            </a:pPr>
            <a:r>
              <a:rPr lang="en-US" sz="5600" dirty="0" smtClean="0">
                <a:effectLst>
                  <a:glow rad="228600">
                    <a:srgbClr val="000000"/>
                  </a:glow>
                  <a:outerShdw blurRad="50800" dist="38100" dir="2700000" algn="tl" rotWithShape="0">
                    <a:srgbClr val="000000">
                      <a:alpha val="48000"/>
                    </a:srgbClr>
                  </a:outerShdw>
                </a:effectLst>
              </a:rPr>
              <a:t>Avoiding cliques</a:t>
            </a:r>
          </a:p>
          <a:p>
            <a:pPr marL="0" indent="0">
              <a:buNone/>
            </a:pPr>
            <a:r>
              <a:rPr lang="en-US" sz="5600" dirty="0" smtClean="0">
                <a:effectLst>
                  <a:glow rad="228600">
                    <a:srgbClr val="000000"/>
                  </a:glow>
                  <a:outerShdw blurRad="50800" dist="38100" dir="2700000" algn="tl" rotWithShape="0">
                    <a:srgbClr val="000000">
                      <a:alpha val="48000"/>
                    </a:srgbClr>
                  </a:outerShdw>
                </a:effectLst>
              </a:rPr>
              <a:t>	Galatians 2:12</a:t>
            </a:r>
          </a:p>
          <a:p>
            <a:pPr marL="0" indent="0">
              <a:buNone/>
            </a:pPr>
            <a:r>
              <a:rPr lang="en-US" sz="5600" dirty="0">
                <a:effectLst>
                  <a:glow rad="228600">
                    <a:srgbClr val="000000"/>
                  </a:glow>
                  <a:outerShdw blurRad="50800" dist="38100" dir="2700000" algn="tl" rotWithShape="0">
                    <a:srgbClr val="000000">
                      <a:alpha val="48000"/>
                    </a:srgbClr>
                  </a:outerShdw>
                </a:effectLst>
              </a:rPr>
              <a:t>	</a:t>
            </a:r>
            <a:r>
              <a:rPr lang="en-US" sz="5600" dirty="0" smtClean="0">
                <a:effectLst>
                  <a:glow rad="228600">
                    <a:srgbClr val="000000"/>
                  </a:glow>
                  <a:outerShdw blurRad="50800" dist="38100" dir="2700000" algn="tl" rotWithShape="0">
                    <a:srgbClr val="000000">
                      <a:alpha val="48000"/>
                    </a:srgbClr>
                  </a:outerShdw>
                </a:effectLst>
              </a:rPr>
              <a:t>Politics, economics, family</a:t>
            </a:r>
          </a:p>
          <a:p>
            <a:pPr marL="0" indent="0">
              <a:buNone/>
            </a:pPr>
            <a:endParaRPr lang="en-US" sz="5600" dirty="0">
              <a:effectLst>
                <a:glow rad="228600">
                  <a:srgbClr val="000000"/>
                </a:glow>
                <a:outerShdw blurRad="50800" dist="38100" dir="2700000" algn="tl" rotWithShape="0">
                  <a:srgbClr val="000000">
                    <a:alpha val="48000"/>
                  </a:srgbClr>
                </a:outerShdw>
              </a:effectLst>
            </a:endParaRPr>
          </a:p>
          <a:p>
            <a:pPr marL="0" indent="0">
              <a:buNone/>
            </a:pPr>
            <a:endParaRPr lang="en-US" sz="5600" dirty="0">
              <a:effectLst>
                <a:glow rad="228600">
                  <a:srgbClr val="000000"/>
                </a:glow>
                <a:outerShdw blurRad="50800" dist="38100" dir="2700000" algn="tl" rotWithShape="0">
                  <a:srgbClr val="000000">
                    <a:alpha val="48000"/>
                  </a:srgbClr>
                </a:outerShdw>
              </a:effectLst>
            </a:endParaRPr>
          </a:p>
        </p:txBody>
      </p:sp>
      <p:sp>
        <p:nvSpPr>
          <p:cNvPr id="5" name="Rounded Rectangle 4"/>
          <p:cNvSpPr/>
          <p:nvPr/>
        </p:nvSpPr>
        <p:spPr>
          <a:xfrm>
            <a:off x="1128347" y="4949153"/>
            <a:ext cx="9618783" cy="1565030"/>
          </a:xfrm>
          <a:prstGeom prst="roundRect">
            <a:avLst/>
          </a:prstGeom>
          <a:solidFill>
            <a:srgbClr val="46000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5600" dirty="0" smtClean="0">
                <a:ln w="0"/>
                <a:solidFill>
                  <a:schemeClr val="tx1"/>
                </a:solidFill>
                <a:effectLst>
                  <a:outerShdw blurRad="38100" dist="19050" dir="2700000" algn="tl" rotWithShape="0">
                    <a:schemeClr val="dk1">
                      <a:alpha val="40000"/>
                    </a:schemeClr>
                  </a:outerShdw>
                </a:effectLst>
              </a:rPr>
              <a:t>Cliques kill a church</a:t>
            </a:r>
            <a:endParaRPr lang="en-US" sz="56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484394765"/>
      </p:ext>
    </p:extLst>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72817"/>
          </a:xfrm>
        </p:spPr>
        <p:txBody>
          <a:bodyPr>
            <a:noAutofit/>
          </a:bodyPr>
          <a:lstStyle/>
          <a:p>
            <a:pPr algn="ctr"/>
            <a:r>
              <a:rPr lang="en-US" sz="8800" dirty="0" smtClean="0">
                <a:ln w="18415" cmpd="sng">
                  <a:solidFill>
                    <a:srgbClr val="FFFFFF"/>
                  </a:solidFill>
                  <a:prstDash val="solid"/>
                </a:ln>
                <a:solidFill>
                  <a:srgbClr val="FFFFFF"/>
                </a:solidFill>
                <a:effectLst>
                  <a:glow rad="228600">
                    <a:srgbClr val="000000"/>
                  </a:glow>
                </a:effectLst>
              </a:rPr>
              <a:t>Spiritually Minded</a:t>
            </a:r>
            <a:endParaRPr lang="en-US" sz="8800" dirty="0">
              <a:ln w="18415" cmpd="sng">
                <a:solidFill>
                  <a:srgbClr val="FFFFFF"/>
                </a:solidFill>
                <a:prstDash val="solid"/>
              </a:ln>
              <a:solidFill>
                <a:srgbClr val="FFFFFF"/>
              </a:solidFill>
              <a:effectLst>
                <a:glow rad="228600">
                  <a:srgbClr val="000000"/>
                </a:glow>
              </a:effectLst>
            </a:endParaRPr>
          </a:p>
        </p:txBody>
      </p:sp>
      <p:sp>
        <p:nvSpPr>
          <p:cNvPr id="3" name="Content Placeholder 2"/>
          <p:cNvSpPr>
            <a:spLocks noGrp="1"/>
          </p:cNvSpPr>
          <p:nvPr>
            <p:ph idx="1"/>
          </p:nvPr>
        </p:nvSpPr>
        <p:spPr>
          <a:xfrm>
            <a:off x="378822" y="1280160"/>
            <a:ext cx="11448743" cy="5577840"/>
          </a:xfrm>
        </p:spPr>
        <p:txBody>
          <a:bodyPr>
            <a:noAutofit/>
          </a:bodyPr>
          <a:lstStyle/>
          <a:p>
            <a:pPr marL="0" indent="0">
              <a:buNone/>
            </a:pPr>
            <a:r>
              <a:rPr lang="en-US" sz="5600" dirty="0" smtClean="0">
                <a:effectLst>
                  <a:glow rad="228600">
                    <a:srgbClr val="000000"/>
                  </a:glow>
                  <a:outerShdw blurRad="50800" dist="38100" dir="2700000" algn="tl" rotWithShape="0">
                    <a:srgbClr val="000000">
                      <a:alpha val="48000"/>
                    </a:srgbClr>
                  </a:outerShdw>
                </a:effectLst>
              </a:rPr>
              <a:t>Opinions, personality or doctrine?</a:t>
            </a:r>
          </a:p>
          <a:p>
            <a:pPr marL="0" indent="0">
              <a:buNone/>
            </a:pPr>
            <a:r>
              <a:rPr lang="en-US" sz="5600" dirty="0">
                <a:effectLst>
                  <a:glow rad="228600">
                    <a:srgbClr val="000000"/>
                  </a:glow>
                  <a:outerShdw blurRad="50800" dist="38100" dir="2700000" algn="tl" rotWithShape="0">
                    <a:srgbClr val="000000">
                      <a:alpha val="48000"/>
                    </a:srgbClr>
                  </a:outerShdw>
                </a:effectLst>
              </a:rPr>
              <a:t>	</a:t>
            </a:r>
            <a:r>
              <a:rPr lang="en-US" sz="5600" dirty="0" smtClean="0">
                <a:effectLst>
                  <a:glow rad="228600">
                    <a:srgbClr val="000000"/>
                  </a:glow>
                  <a:outerShdw blurRad="50800" dist="38100" dir="2700000" algn="tl" rotWithShape="0">
                    <a:srgbClr val="000000">
                      <a:alpha val="48000"/>
                    </a:srgbClr>
                  </a:outerShdw>
                </a:effectLst>
              </a:rPr>
              <a:t>James 3:17</a:t>
            </a:r>
          </a:p>
          <a:p>
            <a:pPr marL="0" indent="0">
              <a:buNone/>
            </a:pPr>
            <a:r>
              <a:rPr lang="en-US" sz="5600" dirty="0" smtClean="0">
                <a:effectLst>
                  <a:glow rad="228600">
                    <a:srgbClr val="000000"/>
                  </a:glow>
                  <a:outerShdw blurRad="50800" dist="38100" dir="2700000" algn="tl" rotWithShape="0">
                    <a:srgbClr val="000000">
                      <a:alpha val="48000"/>
                    </a:srgbClr>
                  </a:outerShdw>
                </a:effectLst>
              </a:rPr>
              <a:t>	Romans 14:1</a:t>
            </a:r>
            <a:endParaRPr lang="en-US" sz="5600" dirty="0">
              <a:effectLst>
                <a:glow rad="228600">
                  <a:srgbClr val="000000"/>
                </a:glow>
                <a:outerShdw blurRad="50800" dist="38100" dir="2700000" algn="tl" rotWithShape="0">
                  <a:srgbClr val="000000">
                    <a:alpha val="48000"/>
                  </a:srgbClr>
                </a:outerShdw>
              </a:effectLst>
            </a:endParaRPr>
          </a:p>
          <a:p>
            <a:pPr marL="0" indent="0">
              <a:buNone/>
            </a:pPr>
            <a:r>
              <a:rPr lang="en-US" sz="5600" dirty="0" smtClean="0">
                <a:effectLst>
                  <a:glow rad="228600">
                    <a:srgbClr val="000000"/>
                  </a:glow>
                  <a:outerShdw blurRad="50800" dist="38100" dir="2700000" algn="tl" rotWithShape="0">
                    <a:srgbClr val="000000">
                      <a:alpha val="48000"/>
                    </a:srgbClr>
                  </a:outerShdw>
                </a:effectLst>
              </a:rPr>
              <a:t>Know opinion from doctrine</a:t>
            </a:r>
          </a:p>
          <a:p>
            <a:pPr marL="0" indent="0">
              <a:buNone/>
            </a:pPr>
            <a:r>
              <a:rPr lang="en-US" sz="5600" dirty="0">
                <a:effectLst>
                  <a:glow rad="228600">
                    <a:srgbClr val="000000"/>
                  </a:glow>
                  <a:outerShdw blurRad="50800" dist="38100" dir="2700000" algn="tl" rotWithShape="0">
                    <a:srgbClr val="000000">
                      <a:alpha val="48000"/>
                    </a:srgbClr>
                  </a:outerShdw>
                </a:effectLst>
              </a:rPr>
              <a:t>	</a:t>
            </a:r>
            <a:r>
              <a:rPr lang="en-US" sz="5600" dirty="0" smtClean="0">
                <a:effectLst>
                  <a:glow rad="228600">
                    <a:srgbClr val="000000"/>
                  </a:glow>
                  <a:outerShdw blurRad="50800" dist="38100" dir="2700000" algn="tl" rotWithShape="0">
                    <a:srgbClr val="000000">
                      <a:alpha val="48000"/>
                    </a:srgbClr>
                  </a:outerShdw>
                </a:effectLst>
              </a:rPr>
              <a:t>1 Timothy 1:3-4</a:t>
            </a:r>
            <a:endParaRPr lang="en-US" sz="5600" dirty="0">
              <a:effectLst>
                <a:glow rad="228600">
                  <a:srgbClr val="000000"/>
                </a:glow>
                <a:outerShdw blurRad="50800" dist="38100" dir="2700000" algn="tl" rotWithShape="0">
                  <a:srgbClr val="000000">
                    <a:alpha val="48000"/>
                  </a:srgbClr>
                </a:outerShdw>
              </a:effectLst>
            </a:endParaRPr>
          </a:p>
        </p:txBody>
      </p:sp>
      <p:sp>
        <p:nvSpPr>
          <p:cNvPr id="4" name="Rounded Rectangle 3"/>
          <p:cNvSpPr/>
          <p:nvPr/>
        </p:nvSpPr>
        <p:spPr>
          <a:xfrm>
            <a:off x="1055078" y="4906108"/>
            <a:ext cx="9618783" cy="1565030"/>
          </a:xfrm>
          <a:prstGeom prst="roundRect">
            <a:avLst/>
          </a:prstGeom>
          <a:solidFill>
            <a:srgbClr val="46000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5600" dirty="0" smtClean="0">
                <a:ln w="0"/>
                <a:solidFill>
                  <a:schemeClr val="tx1"/>
                </a:solidFill>
                <a:effectLst>
                  <a:outerShdw blurRad="38100" dist="19050" dir="2700000" algn="tl" rotWithShape="0">
                    <a:schemeClr val="dk1">
                      <a:alpha val="40000"/>
                    </a:schemeClr>
                  </a:outerShdw>
                </a:effectLst>
              </a:rPr>
              <a:t>Immaturity kills a church</a:t>
            </a:r>
            <a:endParaRPr lang="en-US" sz="56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085541838"/>
      </p:ext>
    </p:extLst>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72817"/>
          </a:xfrm>
        </p:spPr>
        <p:txBody>
          <a:bodyPr>
            <a:noAutofit/>
          </a:bodyPr>
          <a:lstStyle/>
          <a:p>
            <a:pPr algn="ctr"/>
            <a:r>
              <a:rPr lang="en-US" sz="8800" dirty="0" smtClean="0">
                <a:ln w="18415" cmpd="sng">
                  <a:solidFill>
                    <a:srgbClr val="FFFFFF"/>
                  </a:solidFill>
                  <a:prstDash val="solid"/>
                </a:ln>
                <a:solidFill>
                  <a:srgbClr val="FFFFFF"/>
                </a:solidFill>
                <a:effectLst>
                  <a:glow rad="228600">
                    <a:srgbClr val="000000"/>
                  </a:glow>
                </a:effectLst>
              </a:rPr>
              <a:t>Avoiding Division</a:t>
            </a:r>
            <a:endParaRPr lang="en-US" sz="8800" dirty="0">
              <a:ln w="18415" cmpd="sng">
                <a:solidFill>
                  <a:srgbClr val="FFFFFF"/>
                </a:solidFill>
                <a:prstDash val="solid"/>
              </a:ln>
              <a:solidFill>
                <a:srgbClr val="FFFFFF"/>
              </a:solidFill>
              <a:effectLst>
                <a:glow rad="228600">
                  <a:srgbClr val="000000"/>
                </a:glow>
              </a:effectLst>
            </a:endParaRPr>
          </a:p>
        </p:txBody>
      </p:sp>
      <p:sp>
        <p:nvSpPr>
          <p:cNvPr id="3" name="Content Placeholder 2"/>
          <p:cNvSpPr>
            <a:spLocks noGrp="1"/>
          </p:cNvSpPr>
          <p:nvPr>
            <p:ph idx="1"/>
          </p:nvPr>
        </p:nvSpPr>
        <p:spPr>
          <a:xfrm>
            <a:off x="378822" y="1280160"/>
            <a:ext cx="11448743" cy="5577840"/>
          </a:xfrm>
        </p:spPr>
        <p:txBody>
          <a:bodyPr>
            <a:noAutofit/>
          </a:bodyPr>
          <a:lstStyle/>
          <a:p>
            <a:pPr marL="0" indent="0">
              <a:buNone/>
            </a:pPr>
            <a:r>
              <a:rPr lang="en-US" sz="5600" dirty="0" smtClean="0">
                <a:effectLst>
                  <a:glow rad="228600">
                    <a:srgbClr val="000000"/>
                  </a:glow>
                  <a:outerShdw blurRad="50800" dist="38100" dir="2700000" algn="tl" rotWithShape="0">
                    <a:srgbClr val="000000">
                      <a:alpha val="48000"/>
                    </a:srgbClr>
                  </a:outerShdw>
                </a:effectLst>
              </a:rPr>
              <a:t>Mindset among all</a:t>
            </a:r>
          </a:p>
          <a:p>
            <a:pPr marL="0" indent="0">
              <a:buNone/>
            </a:pPr>
            <a:r>
              <a:rPr lang="en-US" sz="5600" dirty="0">
                <a:effectLst>
                  <a:glow rad="228600">
                    <a:srgbClr val="000000"/>
                  </a:glow>
                  <a:outerShdw blurRad="50800" dist="38100" dir="2700000" algn="tl" rotWithShape="0">
                    <a:srgbClr val="000000">
                      <a:alpha val="48000"/>
                    </a:srgbClr>
                  </a:outerShdw>
                </a:effectLst>
              </a:rPr>
              <a:t>	</a:t>
            </a:r>
            <a:r>
              <a:rPr lang="en-US" sz="5600" dirty="0" smtClean="0">
                <a:effectLst>
                  <a:glow rad="228600">
                    <a:srgbClr val="000000"/>
                  </a:glow>
                  <a:outerShdw blurRad="50800" dist="38100" dir="2700000" algn="tl" rotWithShape="0">
                    <a:srgbClr val="000000">
                      <a:alpha val="48000"/>
                    </a:srgbClr>
                  </a:outerShdw>
                </a:effectLst>
              </a:rPr>
              <a:t>I will not gossip</a:t>
            </a:r>
          </a:p>
          <a:p>
            <a:pPr marL="0" indent="0">
              <a:buNone/>
            </a:pPr>
            <a:r>
              <a:rPr lang="en-US" sz="5600" dirty="0">
                <a:effectLst>
                  <a:glow rad="228600">
                    <a:srgbClr val="000000"/>
                  </a:glow>
                  <a:outerShdw blurRad="50800" dist="38100" dir="2700000" algn="tl" rotWithShape="0">
                    <a:srgbClr val="000000">
                      <a:alpha val="48000"/>
                    </a:srgbClr>
                  </a:outerShdw>
                </a:effectLst>
              </a:rPr>
              <a:t>	</a:t>
            </a:r>
            <a:r>
              <a:rPr lang="en-US" sz="5600" dirty="0" smtClean="0">
                <a:effectLst>
                  <a:glow rad="228600">
                    <a:srgbClr val="000000"/>
                  </a:glow>
                  <a:outerShdw blurRad="50800" dist="38100" dir="2700000" algn="tl" rotWithShape="0">
                    <a:srgbClr val="000000">
                      <a:alpha val="48000"/>
                    </a:srgbClr>
                  </a:outerShdw>
                </a:effectLst>
              </a:rPr>
              <a:t>I will associate with all brethren</a:t>
            </a:r>
          </a:p>
          <a:p>
            <a:pPr marL="0" indent="0">
              <a:buNone/>
            </a:pPr>
            <a:r>
              <a:rPr lang="en-US" sz="5600" dirty="0">
                <a:effectLst>
                  <a:glow rad="228600">
                    <a:srgbClr val="000000"/>
                  </a:glow>
                  <a:outerShdw blurRad="50800" dist="38100" dir="2700000" algn="tl" rotWithShape="0">
                    <a:srgbClr val="000000">
                      <a:alpha val="48000"/>
                    </a:srgbClr>
                  </a:outerShdw>
                </a:effectLst>
              </a:rPr>
              <a:t>	</a:t>
            </a:r>
            <a:r>
              <a:rPr lang="en-US" sz="5600" dirty="0" smtClean="0">
                <a:effectLst>
                  <a:glow rad="228600">
                    <a:srgbClr val="000000"/>
                  </a:glow>
                  <a:outerShdw blurRad="50800" dist="38100" dir="2700000" algn="tl" rotWithShape="0">
                    <a:srgbClr val="000000">
                      <a:alpha val="48000"/>
                    </a:srgbClr>
                  </a:outerShdw>
                </a:effectLst>
              </a:rPr>
              <a:t>I will work to understand opinions</a:t>
            </a:r>
          </a:p>
          <a:p>
            <a:pPr marL="0" indent="0">
              <a:buNone/>
            </a:pPr>
            <a:r>
              <a:rPr lang="en-US" sz="5600" dirty="0">
                <a:effectLst>
                  <a:glow rad="228600">
                    <a:srgbClr val="000000"/>
                  </a:glow>
                  <a:outerShdw blurRad="50800" dist="38100" dir="2700000" algn="tl" rotWithShape="0">
                    <a:srgbClr val="000000">
                      <a:alpha val="48000"/>
                    </a:srgbClr>
                  </a:outerShdw>
                </a:effectLst>
              </a:rPr>
              <a:t>	</a:t>
            </a:r>
            <a:r>
              <a:rPr lang="en-US" sz="5600" dirty="0" smtClean="0">
                <a:effectLst>
                  <a:glow rad="228600">
                    <a:srgbClr val="000000"/>
                  </a:glow>
                  <a:outerShdw blurRad="50800" dist="38100" dir="2700000" algn="tl" rotWithShape="0">
                    <a:srgbClr val="000000">
                      <a:alpha val="48000"/>
                    </a:srgbClr>
                  </a:outerShdw>
                </a:effectLst>
              </a:rPr>
              <a:t>I will work to grow my love </a:t>
            </a:r>
          </a:p>
        </p:txBody>
      </p:sp>
    </p:spTree>
    <p:extLst>
      <p:ext uri="{BB962C8B-B14F-4D97-AF65-F5344CB8AC3E}">
        <p14:creationId xmlns:p14="http://schemas.microsoft.com/office/powerpoint/2010/main" val="1521055201"/>
      </p:ext>
    </p:extLst>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375344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565032"/>
            <a:ext cx="12204956" cy="9763965"/>
          </a:xfrm>
          <a:prstGeom prst="rect">
            <a:avLst/>
          </a:prstGeom>
        </p:spPr>
      </p:pic>
      <p:sp>
        <p:nvSpPr>
          <p:cNvPr id="2" name="Title 1"/>
          <p:cNvSpPr>
            <a:spLocks noGrp="1"/>
          </p:cNvSpPr>
          <p:nvPr>
            <p:ph type="title"/>
          </p:nvPr>
        </p:nvSpPr>
        <p:spPr>
          <a:xfrm>
            <a:off x="0" y="1"/>
            <a:ext cx="12192000" cy="1690688"/>
          </a:xfrm>
        </p:spPr>
        <p:txBody>
          <a:bodyPr>
            <a:noAutofit/>
          </a:bodyPr>
          <a:lstStyle/>
          <a:p>
            <a:pPr algn="ctr"/>
            <a:endParaRPr lang="en-US" sz="9900" dirty="0"/>
          </a:p>
        </p:txBody>
      </p:sp>
      <p:sp>
        <p:nvSpPr>
          <p:cNvPr id="3" name="Content Placeholder 2"/>
          <p:cNvSpPr>
            <a:spLocks noGrp="1"/>
          </p:cNvSpPr>
          <p:nvPr>
            <p:ph idx="1"/>
          </p:nvPr>
        </p:nvSpPr>
        <p:spPr>
          <a:xfrm>
            <a:off x="256674" y="1459832"/>
            <a:ext cx="11665696" cy="4518937"/>
          </a:xfrm>
        </p:spPr>
        <p:txBody>
          <a:bodyPr>
            <a:normAutofit/>
          </a:bodyPr>
          <a:lstStyle/>
          <a:p>
            <a:pPr marL="0" indent="0" algn="just">
              <a:buNone/>
            </a:pPr>
            <a:r>
              <a:rPr lang="en-US" sz="5900" i="1" dirty="0" smtClean="0">
                <a:effectLst>
                  <a:glow rad="228600">
                    <a:srgbClr val="000308"/>
                  </a:glow>
                </a:effectLst>
              </a:rPr>
              <a:t>"</a:t>
            </a:r>
            <a:r>
              <a:rPr lang="en-US" sz="5900" i="1" dirty="0">
                <a:effectLst>
                  <a:glow rad="228600">
                    <a:srgbClr val="000308"/>
                  </a:glow>
                </a:effectLst>
              </a:rPr>
              <a:t>Repent, and each of you be baptized in the name of Jesus Christ for the forgiveness of your sins; and you will receive the gift of the Holy </a:t>
            </a:r>
            <a:r>
              <a:rPr lang="en-US" sz="5900" i="1" dirty="0" smtClean="0">
                <a:effectLst>
                  <a:glow rad="228600">
                    <a:srgbClr val="000308"/>
                  </a:glow>
                </a:effectLst>
              </a:rPr>
              <a:t>Spirit”							</a:t>
            </a:r>
            <a:r>
              <a:rPr lang="en-US" sz="5900" dirty="0" smtClean="0">
                <a:effectLst>
                  <a:glow rad="228600">
                    <a:srgbClr val="000308"/>
                  </a:glow>
                </a:effectLst>
              </a:rPr>
              <a:t>Acts 2:38b </a:t>
            </a:r>
            <a:endParaRPr lang="en-US" sz="5900" dirty="0">
              <a:effectLst>
                <a:glow rad="228600">
                  <a:srgbClr val="000308"/>
                </a:glow>
              </a:effectLst>
            </a:endParaRPr>
          </a:p>
        </p:txBody>
      </p:sp>
    </p:spTree>
    <p:extLst>
      <p:ext uri="{BB962C8B-B14F-4D97-AF65-F5344CB8AC3E}">
        <p14:creationId xmlns:p14="http://schemas.microsoft.com/office/powerpoint/2010/main" val="1956347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0" y="0"/>
            <a:ext cx="12192000" cy="6858000"/>
          </a:xfrm>
        </p:spPr>
        <p:txBody>
          <a:bodyPr>
            <a:normAutofit/>
          </a:bodyPr>
          <a:lstStyle/>
          <a:p>
            <a:pPr marL="0" indent="0" algn="ctr">
              <a:buNone/>
            </a:pPr>
            <a:r>
              <a:rPr lang="en-US" sz="5200" dirty="0" smtClean="0">
                <a:solidFill>
                  <a:srgbClr val="FFFF00"/>
                </a:solidFill>
              </a:rPr>
              <a:t>Song #s107</a:t>
            </a:r>
          </a:p>
          <a:p>
            <a:pPr marL="0" indent="0" algn="ctr">
              <a:buNone/>
            </a:pPr>
            <a:r>
              <a:rPr lang="en-US" sz="3600" dirty="0" smtClean="0">
                <a:solidFill>
                  <a:srgbClr val="FFFF00"/>
                </a:solidFill>
              </a:rPr>
              <a:t>1 Peter 5:6</a:t>
            </a:r>
          </a:p>
          <a:p>
            <a:pPr marL="0" indent="0" algn="ctr">
              <a:buNone/>
            </a:pPr>
            <a:endParaRPr lang="en-US" sz="1200" dirty="0"/>
          </a:p>
          <a:p>
            <a:pPr marL="0" indent="0" algn="ctr">
              <a:buNone/>
            </a:pPr>
            <a:r>
              <a:rPr lang="en-US" sz="5000" dirty="0"/>
              <a:t>Humble </a:t>
            </a:r>
            <a:r>
              <a:rPr lang="en-US" sz="5000" dirty="0" smtClean="0"/>
              <a:t>yourself in </a:t>
            </a:r>
            <a:r>
              <a:rPr lang="en-US" sz="5000" dirty="0"/>
              <a:t>the sight of the </a:t>
            </a:r>
            <a:r>
              <a:rPr lang="en-US" sz="5000" dirty="0" smtClean="0"/>
              <a:t>Lord </a:t>
            </a:r>
          </a:p>
          <a:p>
            <a:pPr marL="0" indent="0" algn="ctr">
              <a:buNone/>
            </a:pPr>
            <a:r>
              <a:rPr lang="en-US" sz="4000" i="1" dirty="0" smtClean="0"/>
              <a:t>(Women echo)</a:t>
            </a:r>
            <a:r>
              <a:rPr lang="en-US" sz="5000" dirty="0"/>
              <a:t/>
            </a:r>
            <a:br>
              <a:rPr lang="en-US" sz="5000" dirty="0"/>
            </a:br>
            <a:r>
              <a:rPr lang="en-US" sz="5000" dirty="0"/>
              <a:t>Humble </a:t>
            </a:r>
            <a:r>
              <a:rPr lang="en-US" sz="5000" dirty="0" smtClean="0"/>
              <a:t>yourself in </a:t>
            </a:r>
            <a:r>
              <a:rPr lang="en-US" sz="5000" dirty="0"/>
              <a:t>the sight of the </a:t>
            </a:r>
            <a:r>
              <a:rPr lang="en-US" sz="5000" dirty="0" smtClean="0"/>
              <a:t>Lord </a:t>
            </a:r>
          </a:p>
          <a:p>
            <a:pPr marL="0" indent="0" algn="ctr">
              <a:buNone/>
            </a:pPr>
            <a:r>
              <a:rPr lang="en-US" sz="4000" i="1" dirty="0" smtClean="0"/>
              <a:t>(Women echo)</a:t>
            </a:r>
          </a:p>
          <a:p>
            <a:pPr marL="0" indent="0" algn="ctr">
              <a:buNone/>
            </a:pPr>
            <a:r>
              <a:rPr lang="en-US" sz="5000" dirty="0" smtClean="0"/>
              <a:t>And He…. will lift…. you up</a:t>
            </a:r>
          </a:p>
          <a:p>
            <a:pPr marL="0" indent="0" algn="ctr">
              <a:buNone/>
            </a:pPr>
            <a:r>
              <a:rPr lang="en-US" sz="5000" dirty="0"/>
              <a:t>And He…. will lift…. you </a:t>
            </a:r>
            <a:r>
              <a:rPr lang="en-US" sz="5000" dirty="0" smtClean="0"/>
              <a:t>up</a:t>
            </a:r>
            <a:endParaRPr lang="en-US" sz="5000" dirty="0"/>
          </a:p>
        </p:txBody>
      </p:sp>
    </p:spTree>
    <p:extLst>
      <p:ext uri="{BB962C8B-B14F-4D97-AF65-F5344CB8AC3E}">
        <p14:creationId xmlns:p14="http://schemas.microsoft.com/office/powerpoint/2010/main" val="1653258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10752482" y="1"/>
            <a:ext cx="1775793" cy="6858000"/>
          </a:xfrm>
          <a:prstGeom prst="rect">
            <a:avLst/>
          </a:prstGeom>
          <a:solidFill>
            <a:srgbClr val="002060"/>
          </a:solidFill>
        </p:spPr>
        <p:txBody>
          <a:bodyPr vert="horz" lIns="121920" tIns="60960" rIns="121920" bIns="6096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endParaRPr lang="en-US" sz="6600" b="1" dirty="0">
              <a:solidFill>
                <a:srgbClr val="FFFF00"/>
              </a:solidFill>
            </a:endParaRPr>
          </a:p>
        </p:txBody>
      </p:sp>
      <p:sp>
        <p:nvSpPr>
          <p:cNvPr id="5" name="Title 4"/>
          <p:cNvSpPr>
            <a:spLocks noGrp="1"/>
          </p:cNvSpPr>
          <p:nvPr>
            <p:ph type="title"/>
          </p:nvPr>
        </p:nvSpPr>
        <p:spPr>
          <a:xfrm>
            <a:off x="838200" y="0"/>
            <a:ext cx="10515600" cy="1498600"/>
          </a:xfrm>
        </p:spPr>
        <p:txBody>
          <a:bodyPr>
            <a:normAutofit/>
          </a:bodyPr>
          <a:lstStyle/>
          <a:p>
            <a:pPr algn="ctr"/>
            <a:r>
              <a:rPr lang="en-US" sz="5333" dirty="0">
                <a:latin typeface="+mn-lt"/>
              </a:rPr>
              <a:t>Order of Services</a:t>
            </a:r>
            <a:r>
              <a:rPr lang="en-US" dirty="0" smtClean="0"/>
              <a:t/>
            </a:r>
            <a:br>
              <a:rPr lang="en-US" dirty="0" smtClean="0"/>
            </a:br>
            <a:r>
              <a:rPr lang="en-US" dirty="0" smtClean="0"/>
              <a:t>Sunday, July </a:t>
            </a:r>
            <a:r>
              <a:rPr lang="en-US" dirty="0" smtClean="0"/>
              <a:t>30</a:t>
            </a:r>
            <a:endParaRPr lang="en-US" dirty="0"/>
          </a:p>
        </p:txBody>
      </p:sp>
      <p:sp>
        <p:nvSpPr>
          <p:cNvPr id="3" name="Subtitle 2"/>
          <p:cNvSpPr>
            <a:spLocks noGrp="1"/>
          </p:cNvSpPr>
          <p:nvPr>
            <p:ph sz="half" idx="1"/>
          </p:nvPr>
        </p:nvSpPr>
        <p:spPr>
          <a:xfrm>
            <a:off x="203199" y="1498601"/>
            <a:ext cx="9661385" cy="5524500"/>
          </a:xfrm>
        </p:spPr>
        <p:txBody>
          <a:bodyPr>
            <a:normAutofit/>
          </a:bodyPr>
          <a:lstStyle/>
          <a:p>
            <a:pPr marL="0" indent="0">
              <a:buNone/>
            </a:pPr>
            <a:r>
              <a:rPr lang="en-US" sz="4000" dirty="0"/>
              <a:t>Opening </a:t>
            </a:r>
            <a:r>
              <a:rPr lang="en-US" sz="4000" dirty="0" smtClean="0"/>
              <a:t>Prayer	</a:t>
            </a:r>
            <a:r>
              <a:rPr lang="en-US" sz="4000" dirty="0" smtClean="0"/>
              <a:t>Roy Farris</a:t>
            </a:r>
            <a:endParaRPr lang="en-US" sz="4000" dirty="0" smtClean="0"/>
          </a:p>
          <a:p>
            <a:pPr marL="0" indent="0">
              <a:buNone/>
            </a:pPr>
            <a:r>
              <a:rPr lang="en-US" sz="4000" dirty="0" smtClean="0"/>
              <a:t>Song </a:t>
            </a:r>
            <a:r>
              <a:rPr lang="en-US" sz="4000" dirty="0"/>
              <a:t>leader		</a:t>
            </a:r>
            <a:r>
              <a:rPr lang="en-US" sz="4000" dirty="0" smtClean="0"/>
              <a:t>Grant Haines</a:t>
            </a:r>
            <a:endParaRPr lang="en-US" sz="4000" dirty="0"/>
          </a:p>
          <a:p>
            <a:pPr marL="0" indent="0">
              <a:buNone/>
            </a:pPr>
            <a:r>
              <a:rPr lang="en-US" sz="4000" dirty="0" smtClean="0"/>
              <a:t>Scripture </a:t>
            </a:r>
            <a:r>
              <a:rPr lang="en-US" sz="4000" dirty="0"/>
              <a:t>		</a:t>
            </a:r>
            <a:r>
              <a:rPr lang="en-US" sz="4000" dirty="0" smtClean="0"/>
              <a:t>Ryan Sollars</a:t>
            </a:r>
            <a:endParaRPr lang="en-US" sz="4000" dirty="0" smtClean="0"/>
          </a:p>
          <a:p>
            <a:pPr marL="0" indent="0">
              <a:buNone/>
            </a:pPr>
            <a:r>
              <a:rPr lang="en-US" sz="4000" dirty="0" smtClean="0"/>
              <a:t>Lord’s </a:t>
            </a:r>
            <a:r>
              <a:rPr lang="en-US" sz="4000" dirty="0"/>
              <a:t>Table		</a:t>
            </a:r>
            <a:r>
              <a:rPr lang="en-US" sz="4000" dirty="0" smtClean="0"/>
              <a:t>Michael Hetzer</a:t>
            </a:r>
            <a:endParaRPr lang="en-US" sz="4000" dirty="0" smtClean="0"/>
          </a:p>
          <a:p>
            <a:pPr marL="0" indent="0">
              <a:buNone/>
            </a:pPr>
            <a:r>
              <a:rPr lang="en-US" sz="4000" dirty="0" smtClean="0"/>
              <a:t>				</a:t>
            </a:r>
            <a:r>
              <a:rPr lang="en-US" sz="4000" dirty="0" smtClean="0"/>
              <a:t>Ryan </a:t>
            </a:r>
            <a:r>
              <a:rPr lang="en-US" sz="4000" dirty="0" err="1" smtClean="0"/>
              <a:t>Royland</a:t>
            </a:r>
            <a:endParaRPr lang="en-US" sz="4000" dirty="0"/>
          </a:p>
          <a:p>
            <a:pPr marL="0" indent="0">
              <a:buNone/>
            </a:pPr>
            <a:r>
              <a:rPr lang="en-US" sz="4000" dirty="0" smtClean="0"/>
              <a:t>				</a:t>
            </a:r>
            <a:r>
              <a:rPr lang="en-US" sz="4000" dirty="0" smtClean="0"/>
              <a:t>Brian Haines</a:t>
            </a:r>
            <a:endParaRPr lang="en-US" sz="4000" dirty="0" smtClean="0"/>
          </a:p>
          <a:p>
            <a:pPr marL="0" indent="0">
              <a:buNone/>
            </a:pPr>
            <a:r>
              <a:rPr lang="en-US" sz="4000" dirty="0" smtClean="0"/>
              <a:t>				</a:t>
            </a:r>
            <a:r>
              <a:rPr lang="en-US" sz="4000" dirty="0" smtClean="0"/>
              <a:t>Gus </a:t>
            </a:r>
            <a:r>
              <a:rPr lang="en-US" sz="4000" dirty="0" err="1" smtClean="0"/>
              <a:t>Royland</a:t>
            </a:r>
            <a:endParaRPr lang="en-US" sz="4000" dirty="0"/>
          </a:p>
          <a:p>
            <a:pPr marL="0" indent="0">
              <a:buNone/>
            </a:pPr>
            <a:r>
              <a:rPr lang="en-US" sz="4000" dirty="0" smtClean="0"/>
              <a:t>Closing </a:t>
            </a:r>
            <a:r>
              <a:rPr lang="en-US" sz="4000" dirty="0"/>
              <a:t>			</a:t>
            </a:r>
            <a:r>
              <a:rPr lang="en-US" sz="4000" dirty="0" smtClean="0"/>
              <a:t>Greg Durham</a:t>
            </a:r>
            <a:endParaRPr lang="en-US" sz="4000" dirty="0"/>
          </a:p>
        </p:txBody>
      </p:sp>
      <p:sp>
        <p:nvSpPr>
          <p:cNvPr id="7" name="Subtitle 2"/>
          <p:cNvSpPr txBox="1">
            <a:spLocks/>
          </p:cNvSpPr>
          <p:nvPr/>
        </p:nvSpPr>
        <p:spPr>
          <a:xfrm>
            <a:off x="9864585" y="1"/>
            <a:ext cx="1775793" cy="6858000"/>
          </a:xfrm>
          <a:prstGeom prst="rect">
            <a:avLst/>
          </a:prstGeom>
          <a:solidFill>
            <a:srgbClr val="002060"/>
          </a:solidFill>
        </p:spPr>
        <p:txBody>
          <a:bodyPr vert="horz" lIns="121920" tIns="60960" rIns="121920" bIns="60960" rtlCol="0">
            <a:normAutofit fontScale="92500"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endParaRPr lang="en-US" sz="1000" b="1" dirty="0" smtClean="0">
              <a:solidFill>
                <a:srgbClr val="FFFF00"/>
              </a:solidFill>
            </a:endParaRPr>
          </a:p>
          <a:p>
            <a:pPr marL="0" indent="0" algn="r">
              <a:buNone/>
            </a:pPr>
            <a:r>
              <a:rPr lang="en-US" sz="4267" b="1" dirty="0" smtClean="0">
                <a:solidFill>
                  <a:srgbClr val="FFFF00"/>
                </a:solidFill>
              </a:rPr>
              <a:t>Songs</a:t>
            </a:r>
          </a:p>
          <a:p>
            <a:pPr marL="0" indent="0" algn="r">
              <a:buNone/>
            </a:pPr>
            <a:r>
              <a:rPr lang="en-US" sz="6600" b="1" dirty="0" smtClean="0">
                <a:solidFill>
                  <a:srgbClr val="FFFF00"/>
                </a:solidFill>
              </a:rPr>
              <a:t>-</a:t>
            </a:r>
            <a:endParaRPr lang="en-US" sz="6600" b="1" dirty="0">
              <a:solidFill>
                <a:srgbClr val="FFFF00"/>
              </a:solidFill>
            </a:endParaRPr>
          </a:p>
          <a:p>
            <a:pPr marL="0" indent="0" algn="r">
              <a:buNone/>
            </a:pPr>
            <a:r>
              <a:rPr lang="en-US" sz="6600" b="1" dirty="0" smtClean="0">
                <a:solidFill>
                  <a:srgbClr val="FFFF00"/>
                </a:solidFill>
              </a:rPr>
              <a:t>-</a:t>
            </a:r>
          </a:p>
          <a:p>
            <a:pPr marL="0" indent="0" algn="r">
              <a:buNone/>
            </a:pPr>
            <a:r>
              <a:rPr lang="en-US" sz="6600" b="1" dirty="0" smtClean="0">
                <a:solidFill>
                  <a:srgbClr val="FFFF00"/>
                </a:solidFill>
              </a:rPr>
              <a:t>-</a:t>
            </a:r>
          </a:p>
          <a:p>
            <a:pPr marL="0" indent="0" algn="r">
              <a:buNone/>
            </a:pPr>
            <a:r>
              <a:rPr lang="en-US" sz="6600" b="1" dirty="0" smtClean="0">
                <a:solidFill>
                  <a:srgbClr val="FFFF00"/>
                </a:solidFill>
              </a:rPr>
              <a:t>-</a:t>
            </a:r>
          </a:p>
          <a:p>
            <a:pPr marL="0" indent="0" algn="r">
              <a:buNone/>
            </a:pPr>
            <a:r>
              <a:rPr lang="en-US" sz="6600" b="1" dirty="0" smtClean="0">
                <a:solidFill>
                  <a:srgbClr val="FFFF00"/>
                </a:solidFill>
              </a:rPr>
              <a:t>-</a:t>
            </a:r>
            <a:endParaRPr lang="en-US" sz="6600" b="1" dirty="0">
              <a:solidFill>
                <a:srgbClr val="FFFF00"/>
              </a:solidFill>
            </a:endParaRPr>
          </a:p>
          <a:p>
            <a:pPr marL="0" indent="0" algn="r">
              <a:buNone/>
            </a:pPr>
            <a:r>
              <a:rPr lang="en-US" sz="6600" b="1" dirty="0" smtClean="0">
                <a:solidFill>
                  <a:srgbClr val="FFFF00"/>
                </a:solidFill>
              </a:rPr>
              <a:t>-</a:t>
            </a:r>
            <a:endParaRPr lang="en-US" sz="6600" b="1" dirty="0">
              <a:solidFill>
                <a:srgbClr val="FFFF00"/>
              </a:solidFill>
            </a:endParaRPr>
          </a:p>
          <a:p>
            <a:pPr marL="0" indent="0" algn="r">
              <a:buNone/>
            </a:pPr>
            <a:r>
              <a:rPr lang="en-US" sz="6600" b="1" dirty="0" smtClean="0">
                <a:solidFill>
                  <a:srgbClr val="FFFF00"/>
                </a:solidFill>
              </a:rPr>
              <a:t>s107</a:t>
            </a:r>
            <a:endParaRPr lang="en-US" sz="6600" b="1" dirty="0">
              <a:solidFill>
                <a:srgbClr val="FFFF00"/>
              </a:solidFill>
            </a:endParaRPr>
          </a:p>
        </p:txBody>
      </p:sp>
    </p:spTree>
    <p:extLst>
      <p:ext uri="{BB962C8B-B14F-4D97-AF65-F5344CB8AC3E}">
        <p14:creationId xmlns:p14="http://schemas.microsoft.com/office/powerpoint/2010/main" val="1899684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4" y="38101"/>
            <a:ext cx="12056533" cy="1310835"/>
          </a:xfrm>
        </p:spPr>
        <p:txBody>
          <a:bodyPr>
            <a:noAutofit/>
          </a:bodyPr>
          <a:lstStyle/>
          <a:p>
            <a:pPr algn="ctr"/>
            <a:r>
              <a:rPr lang="nb-NO" sz="6527" dirty="0">
                <a:latin typeface="+mn-lt"/>
              </a:rPr>
              <a:t>Jesus at a Dinner: Luke 14:1-14</a:t>
            </a:r>
            <a:endParaRPr lang="en-US" sz="6329" dirty="0">
              <a:latin typeface="+mn-lt"/>
            </a:endParaRPr>
          </a:p>
        </p:txBody>
      </p:sp>
      <p:sp>
        <p:nvSpPr>
          <p:cNvPr id="4" name="Content Placeholder 3"/>
          <p:cNvSpPr>
            <a:spLocks noGrp="1"/>
          </p:cNvSpPr>
          <p:nvPr>
            <p:ph idx="1"/>
          </p:nvPr>
        </p:nvSpPr>
        <p:spPr>
          <a:xfrm>
            <a:off x="446930" y="1573874"/>
            <a:ext cx="11492599" cy="5540264"/>
          </a:xfrm>
        </p:spPr>
        <p:txBody>
          <a:bodyPr>
            <a:normAutofit/>
          </a:bodyPr>
          <a:lstStyle/>
          <a:p>
            <a:pPr marL="0" indent="0">
              <a:buNone/>
            </a:pPr>
            <a:r>
              <a:rPr lang="en-US" sz="5340" dirty="0"/>
              <a:t>Explain </a:t>
            </a:r>
            <a:r>
              <a:rPr lang="en-US" sz="5340" dirty="0"/>
              <a:t>the parable of the </a:t>
            </a:r>
            <a:r>
              <a:rPr lang="en-US" sz="5340" dirty="0"/>
              <a:t>ox </a:t>
            </a:r>
            <a:r>
              <a:rPr lang="en-US" sz="5340" dirty="0"/>
              <a:t>in the </a:t>
            </a:r>
            <a:r>
              <a:rPr lang="en-US" sz="5340" dirty="0"/>
              <a:t>ditch</a:t>
            </a:r>
            <a:endParaRPr lang="en-US" sz="5340" dirty="0"/>
          </a:p>
          <a:p>
            <a:pPr marL="0" indent="0">
              <a:buNone/>
            </a:pPr>
            <a:endParaRPr lang="en-US" sz="5340" dirty="0"/>
          </a:p>
          <a:p>
            <a:pPr marL="0" indent="0">
              <a:buNone/>
            </a:pPr>
            <a:r>
              <a:rPr lang="en-US" sz="5340" dirty="0"/>
              <a:t>Explain </a:t>
            </a:r>
            <a:r>
              <a:rPr lang="en-US" sz="5340" dirty="0"/>
              <a:t>the parable of </a:t>
            </a:r>
            <a:r>
              <a:rPr lang="en-US" sz="5340" dirty="0"/>
              <a:t>feast seating </a:t>
            </a:r>
          </a:p>
          <a:p>
            <a:pPr marL="0" indent="0">
              <a:buNone/>
            </a:pPr>
            <a:endParaRPr lang="en-US" sz="5340" dirty="0"/>
          </a:p>
          <a:p>
            <a:pPr marL="0" indent="0">
              <a:buNone/>
            </a:pPr>
            <a:r>
              <a:rPr lang="en-US" sz="5340" dirty="0"/>
              <a:t>What </a:t>
            </a:r>
            <a:r>
              <a:rPr lang="en-US" sz="5340" dirty="0"/>
              <a:t>does it mean that whoever exalts themselves will be humbled? Exalted?</a:t>
            </a:r>
          </a:p>
        </p:txBody>
      </p:sp>
    </p:spTree>
    <p:extLst>
      <p:ext uri="{BB962C8B-B14F-4D97-AF65-F5344CB8AC3E}">
        <p14:creationId xmlns:p14="http://schemas.microsoft.com/office/powerpoint/2010/main" val="1721636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4" y="38101"/>
            <a:ext cx="12056533" cy="1310835"/>
          </a:xfrm>
        </p:spPr>
        <p:txBody>
          <a:bodyPr>
            <a:noAutofit/>
          </a:bodyPr>
          <a:lstStyle/>
          <a:p>
            <a:pPr algn="ctr"/>
            <a:r>
              <a:rPr lang="en-US" sz="6527" dirty="0">
                <a:latin typeface="+mn-lt"/>
              </a:rPr>
              <a:t>Parable of the Feast: Luke 14:15-24</a:t>
            </a:r>
            <a:endParaRPr lang="en-US" sz="6329" dirty="0">
              <a:latin typeface="+mn-lt"/>
            </a:endParaRPr>
          </a:p>
        </p:txBody>
      </p:sp>
      <p:sp>
        <p:nvSpPr>
          <p:cNvPr id="4" name="Content Placeholder 3"/>
          <p:cNvSpPr>
            <a:spLocks noGrp="1"/>
          </p:cNvSpPr>
          <p:nvPr>
            <p:ph idx="1"/>
          </p:nvPr>
        </p:nvSpPr>
        <p:spPr>
          <a:xfrm>
            <a:off x="255639" y="1573874"/>
            <a:ext cx="11868628" cy="5540264"/>
          </a:xfrm>
        </p:spPr>
        <p:txBody>
          <a:bodyPr>
            <a:normAutofit/>
          </a:bodyPr>
          <a:lstStyle/>
          <a:p>
            <a:pPr marL="0" indent="0">
              <a:buNone/>
            </a:pPr>
            <a:r>
              <a:rPr lang="en-US" sz="5340" dirty="0"/>
              <a:t>Who </a:t>
            </a:r>
            <a:r>
              <a:rPr lang="en-US" sz="5340" dirty="0"/>
              <a:t>is the Host? </a:t>
            </a:r>
            <a:endParaRPr lang="en-US" sz="5340" dirty="0"/>
          </a:p>
          <a:p>
            <a:pPr marL="0" indent="0">
              <a:buNone/>
            </a:pPr>
            <a:r>
              <a:rPr lang="en-US" sz="5340" dirty="0"/>
              <a:t>Who </a:t>
            </a:r>
            <a:r>
              <a:rPr lang="en-US" sz="5340" dirty="0"/>
              <a:t>were the first guests?</a:t>
            </a:r>
          </a:p>
          <a:p>
            <a:pPr marL="0" indent="0">
              <a:buNone/>
            </a:pPr>
            <a:r>
              <a:rPr lang="en-US" sz="5340" dirty="0"/>
              <a:t>What </a:t>
            </a:r>
            <a:r>
              <a:rPr lang="en-US" sz="5340" dirty="0"/>
              <a:t>do we think of the reasons given not to attend the feast?</a:t>
            </a:r>
          </a:p>
          <a:p>
            <a:pPr marL="0" indent="0">
              <a:buNone/>
            </a:pPr>
            <a:r>
              <a:rPr lang="en-US" sz="5340" dirty="0"/>
              <a:t>What </a:t>
            </a:r>
            <a:r>
              <a:rPr lang="en-US" sz="5340" dirty="0"/>
              <a:t>is the significance of the people that were subsequently invited?</a:t>
            </a:r>
          </a:p>
        </p:txBody>
      </p:sp>
    </p:spTree>
    <p:extLst>
      <p:ext uri="{BB962C8B-B14F-4D97-AF65-F5344CB8AC3E}">
        <p14:creationId xmlns:p14="http://schemas.microsoft.com/office/powerpoint/2010/main" val="3995811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10752482" y="1"/>
            <a:ext cx="1775793" cy="6858000"/>
          </a:xfrm>
          <a:prstGeom prst="rect">
            <a:avLst/>
          </a:prstGeom>
          <a:solidFill>
            <a:srgbClr val="002060"/>
          </a:solidFill>
        </p:spPr>
        <p:txBody>
          <a:bodyPr vert="horz" lIns="121920" tIns="60960" rIns="121920" bIns="6096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endParaRPr lang="en-US" sz="6600" b="1" dirty="0">
              <a:solidFill>
                <a:srgbClr val="FFFF00"/>
              </a:solidFill>
            </a:endParaRPr>
          </a:p>
        </p:txBody>
      </p:sp>
      <p:sp>
        <p:nvSpPr>
          <p:cNvPr id="5" name="Title 4"/>
          <p:cNvSpPr>
            <a:spLocks noGrp="1"/>
          </p:cNvSpPr>
          <p:nvPr>
            <p:ph type="title"/>
          </p:nvPr>
        </p:nvSpPr>
        <p:spPr>
          <a:xfrm>
            <a:off x="838200" y="0"/>
            <a:ext cx="10515600" cy="1498600"/>
          </a:xfrm>
        </p:spPr>
        <p:txBody>
          <a:bodyPr>
            <a:normAutofit/>
          </a:bodyPr>
          <a:lstStyle/>
          <a:p>
            <a:pPr algn="ctr"/>
            <a:r>
              <a:rPr lang="en-US" sz="5333" dirty="0">
                <a:latin typeface="+mn-lt"/>
              </a:rPr>
              <a:t>Order of Services</a:t>
            </a:r>
            <a:r>
              <a:rPr lang="en-US" dirty="0" smtClean="0"/>
              <a:t/>
            </a:r>
            <a:br>
              <a:rPr lang="en-US" dirty="0" smtClean="0"/>
            </a:br>
            <a:r>
              <a:rPr lang="en-US" dirty="0" smtClean="0"/>
              <a:t>Sunday, July </a:t>
            </a:r>
            <a:r>
              <a:rPr lang="en-US" dirty="0" smtClean="0"/>
              <a:t>30</a:t>
            </a:r>
            <a:endParaRPr lang="en-US" dirty="0"/>
          </a:p>
        </p:txBody>
      </p:sp>
      <p:sp>
        <p:nvSpPr>
          <p:cNvPr id="3" name="Subtitle 2"/>
          <p:cNvSpPr>
            <a:spLocks noGrp="1"/>
          </p:cNvSpPr>
          <p:nvPr>
            <p:ph sz="half" idx="1"/>
          </p:nvPr>
        </p:nvSpPr>
        <p:spPr>
          <a:xfrm>
            <a:off x="203199" y="1498601"/>
            <a:ext cx="9661385" cy="5524500"/>
          </a:xfrm>
        </p:spPr>
        <p:txBody>
          <a:bodyPr>
            <a:normAutofit/>
          </a:bodyPr>
          <a:lstStyle/>
          <a:p>
            <a:pPr marL="0" indent="0">
              <a:buNone/>
            </a:pPr>
            <a:r>
              <a:rPr lang="en-US" sz="4000" dirty="0"/>
              <a:t>Opening </a:t>
            </a:r>
            <a:r>
              <a:rPr lang="en-US" sz="4000" dirty="0" smtClean="0"/>
              <a:t>Prayer	</a:t>
            </a:r>
            <a:r>
              <a:rPr lang="en-US" sz="4000" dirty="0" smtClean="0"/>
              <a:t>Roy Farris</a:t>
            </a:r>
            <a:endParaRPr lang="en-US" sz="4000" dirty="0" smtClean="0"/>
          </a:p>
          <a:p>
            <a:pPr marL="0" indent="0">
              <a:buNone/>
            </a:pPr>
            <a:r>
              <a:rPr lang="en-US" sz="4000" dirty="0" smtClean="0"/>
              <a:t>Song </a:t>
            </a:r>
            <a:r>
              <a:rPr lang="en-US" sz="4000" dirty="0"/>
              <a:t>leader		</a:t>
            </a:r>
            <a:r>
              <a:rPr lang="en-US" sz="4000" dirty="0" smtClean="0"/>
              <a:t>Grant Haines</a:t>
            </a:r>
            <a:endParaRPr lang="en-US" sz="4000" dirty="0"/>
          </a:p>
          <a:p>
            <a:pPr marL="0" indent="0">
              <a:buNone/>
            </a:pPr>
            <a:r>
              <a:rPr lang="en-US" sz="4000" dirty="0" smtClean="0"/>
              <a:t>Scripture </a:t>
            </a:r>
            <a:r>
              <a:rPr lang="en-US" sz="4000" dirty="0"/>
              <a:t>		</a:t>
            </a:r>
            <a:r>
              <a:rPr lang="en-US" sz="4000" dirty="0" smtClean="0"/>
              <a:t>Ryan Sollars</a:t>
            </a:r>
            <a:endParaRPr lang="en-US" sz="4000" dirty="0" smtClean="0"/>
          </a:p>
          <a:p>
            <a:pPr marL="0" indent="0">
              <a:buNone/>
            </a:pPr>
            <a:r>
              <a:rPr lang="en-US" sz="4000" dirty="0" smtClean="0"/>
              <a:t>Lord’s </a:t>
            </a:r>
            <a:r>
              <a:rPr lang="en-US" sz="4000" dirty="0"/>
              <a:t>Table		</a:t>
            </a:r>
            <a:r>
              <a:rPr lang="en-US" sz="4000" dirty="0" smtClean="0"/>
              <a:t>Michael Hetzer</a:t>
            </a:r>
            <a:endParaRPr lang="en-US" sz="4000" dirty="0" smtClean="0"/>
          </a:p>
          <a:p>
            <a:pPr marL="0" indent="0">
              <a:buNone/>
            </a:pPr>
            <a:r>
              <a:rPr lang="en-US" sz="4000" dirty="0" smtClean="0"/>
              <a:t>				</a:t>
            </a:r>
            <a:r>
              <a:rPr lang="en-US" sz="4000" dirty="0" smtClean="0"/>
              <a:t>Ryan </a:t>
            </a:r>
            <a:r>
              <a:rPr lang="en-US" sz="4000" dirty="0" err="1" smtClean="0"/>
              <a:t>Royland</a:t>
            </a:r>
            <a:endParaRPr lang="en-US" sz="4000" dirty="0"/>
          </a:p>
          <a:p>
            <a:pPr marL="0" indent="0">
              <a:buNone/>
            </a:pPr>
            <a:r>
              <a:rPr lang="en-US" sz="4000" dirty="0" smtClean="0"/>
              <a:t>				</a:t>
            </a:r>
            <a:r>
              <a:rPr lang="en-US" sz="4000" dirty="0" smtClean="0"/>
              <a:t>Brian Haines</a:t>
            </a:r>
            <a:endParaRPr lang="en-US" sz="4000" dirty="0" smtClean="0"/>
          </a:p>
          <a:p>
            <a:pPr marL="0" indent="0">
              <a:buNone/>
            </a:pPr>
            <a:r>
              <a:rPr lang="en-US" sz="4000" dirty="0" smtClean="0"/>
              <a:t>				</a:t>
            </a:r>
            <a:r>
              <a:rPr lang="en-US" sz="4000" dirty="0" smtClean="0"/>
              <a:t>Gus </a:t>
            </a:r>
            <a:r>
              <a:rPr lang="en-US" sz="4000" dirty="0" err="1" smtClean="0"/>
              <a:t>Royland</a:t>
            </a:r>
            <a:endParaRPr lang="en-US" sz="4000" dirty="0"/>
          </a:p>
          <a:p>
            <a:pPr marL="0" indent="0">
              <a:buNone/>
            </a:pPr>
            <a:r>
              <a:rPr lang="en-US" sz="4000" dirty="0" smtClean="0"/>
              <a:t>Closing </a:t>
            </a:r>
            <a:r>
              <a:rPr lang="en-US" sz="4000" dirty="0"/>
              <a:t>			</a:t>
            </a:r>
            <a:r>
              <a:rPr lang="en-US" sz="4000" dirty="0" smtClean="0"/>
              <a:t>Greg Durham</a:t>
            </a:r>
            <a:endParaRPr lang="en-US" sz="4000" dirty="0"/>
          </a:p>
        </p:txBody>
      </p:sp>
      <p:sp>
        <p:nvSpPr>
          <p:cNvPr id="7" name="Subtitle 2"/>
          <p:cNvSpPr txBox="1">
            <a:spLocks/>
          </p:cNvSpPr>
          <p:nvPr/>
        </p:nvSpPr>
        <p:spPr>
          <a:xfrm>
            <a:off x="9864585" y="1"/>
            <a:ext cx="1775793" cy="6858000"/>
          </a:xfrm>
          <a:prstGeom prst="rect">
            <a:avLst/>
          </a:prstGeom>
          <a:solidFill>
            <a:srgbClr val="002060"/>
          </a:solidFill>
        </p:spPr>
        <p:txBody>
          <a:bodyPr vert="horz" lIns="121920" tIns="60960" rIns="121920" bIns="60960" rtlCol="0">
            <a:normAutofit fontScale="92500"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endParaRPr lang="en-US" sz="1000" b="1" dirty="0" smtClean="0">
              <a:solidFill>
                <a:srgbClr val="FFFF00"/>
              </a:solidFill>
            </a:endParaRPr>
          </a:p>
          <a:p>
            <a:pPr marL="0" indent="0" algn="r">
              <a:buNone/>
            </a:pPr>
            <a:r>
              <a:rPr lang="en-US" sz="4267" b="1" dirty="0" smtClean="0">
                <a:solidFill>
                  <a:srgbClr val="FFFF00"/>
                </a:solidFill>
              </a:rPr>
              <a:t>Songs</a:t>
            </a:r>
          </a:p>
          <a:p>
            <a:pPr marL="0" indent="0" algn="r">
              <a:buNone/>
            </a:pPr>
            <a:r>
              <a:rPr lang="en-US" sz="6600" b="1" dirty="0" smtClean="0">
                <a:solidFill>
                  <a:srgbClr val="FFFF00"/>
                </a:solidFill>
              </a:rPr>
              <a:t>-</a:t>
            </a:r>
            <a:endParaRPr lang="en-US" sz="6600" b="1" dirty="0">
              <a:solidFill>
                <a:srgbClr val="FFFF00"/>
              </a:solidFill>
            </a:endParaRPr>
          </a:p>
          <a:p>
            <a:pPr marL="0" indent="0" algn="r">
              <a:buNone/>
            </a:pPr>
            <a:r>
              <a:rPr lang="en-US" sz="6600" b="1" dirty="0" smtClean="0">
                <a:solidFill>
                  <a:srgbClr val="FFFF00"/>
                </a:solidFill>
              </a:rPr>
              <a:t>-</a:t>
            </a:r>
          </a:p>
          <a:p>
            <a:pPr marL="0" indent="0" algn="r">
              <a:buNone/>
            </a:pPr>
            <a:r>
              <a:rPr lang="en-US" sz="6600" b="1" dirty="0" smtClean="0">
                <a:solidFill>
                  <a:srgbClr val="FFFF00"/>
                </a:solidFill>
              </a:rPr>
              <a:t>-</a:t>
            </a:r>
          </a:p>
          <a:p>
            <a:pPr marL="0" indent="0" algn="r">
              <a:buNone/>
            </a:pPr>
            <a:r>
              <a:rPr lang="en-US" sz="6600" b="1" dirty="0" smtClean="0">
                <a:solidFill>
                  <a:srgbClr val="FFFF00"/>
                </a:solidFill>
              </a:rPr>
              <a:t>-</a:t>
            </a:r>
          </a:p>
          <a:p>
            <a:pPr marL="0" indent="0" algn="r">
              <a:buNone/>
            </a:pPr>
            <a:r>
              <a:rPr lang="en-US" sz="6600" b="1" dirty="0" smtClean="0">
                <a:solidFill>
                  <a:srgbClr val="FFFF00"/>
                </a:solidFill>
              </a:rPr>
              <a:t>-</a:t>
            </a:r>
            <a:endParaRPr lang="en-US" sz="6600" b="1" dirty="0">
              <a:solidFill>
                <a:srgbClr val="FFFF00"/>
              </a:solidFill>
            </a:endParaRPr>
          </a:p>
          <a:p>
            <a:pPr marL="0" indent="0" algn="r">
              <a:buNone/>
            </a:pPr>
            <a:r>
              <a:rPr lang="en-US" sz="6600" b="1" dirty="0" smtClean="0">
                <a:solidFill>
                  <a:srgbClr val="FFFF00"/>
                </a:solidFill>
              </a:rPr>
              <a:t>-</a:t>
            </a:r>
            <a:endParaRPr lang="en-US" sz="6600" b="1" dirty="0">
              <a:solidFill>
                <a:srgbClr val="FFFF00"/>
              </a:solidFill>
            </a:endParaRPr>
          </a:p>
          <a:p>
            <a:pPr marL="0" indent="0" algn="r">
              <a:buNone/>
            </a:pPr>
            <a:r>
              <a:rPr lang="en-US" sz="6600" b="1" dirty="0" smtClean="0">
                <a:solidFill>
                  <a:srgbClr val="FFFF00"/>
                </a:solidFill>
              </a:rPr>
              <a:t>s107</a:t>
            </a:r>
            <a:endParaRPr lang="en-US" sz="6600" b="1" dirty="0">
              <a:solidFill>
                <a:srgbClr val="FFFF00"/>
              </a:solidFill>
            </a:endParaRPr>
          </a:p>
        </p:txBody>
      </p:sp>
    </p:spTree>
    <p:extLst>
      <p:ext uri="{BB962C8B-B14F-4D97-AF65-F5344CB8AC3E}">
        <p14:creationId xmlns:p14="http://schemas.microsoft.com/office/powerpoint/2010/main" val="3658422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0" y="329784"/>
            <a:ext cx="12115800" cy="6375816"/>
          </a:xfrm>
        </p:spPr>
        <p:txBody>
          <a:bodyPr>
            <a:normAutofit lnSpcReduction="10000"/>
          </a:bodyPr>
          <a:lstStyle/>
          <a:p>
            <a:pPr marL="0" indent="0" algn="ctr">
              <a:buNone/>
            </a:pPr>
            <a:r>
              <a:rPr lang="en-US" sz="4000" dirty="0" smtClean="0"/>
              <a:t>CALL TO WORSHIP – SONG #55</a:t>
            </a:r>
          </a:p>
          <a:p>
            <a:pPr marL="0" indent="0" algn="ctr">
              <a:buNone/>
            </a:pPr>
            <a:endParaRPr lang="en-US" sz="2000" dirty="0"/>
          </a:p>
          <a:p>
            <a:pPr marL="0" indent="0" algn="ctr">
              <a:buNone/>
            </a:pPr>
            <a:r>
              <a:rPr lang="en-US" sz="5200" i="1" dirty="0" smtClean="0"/>
              <a:t>The </a:t>
            </a:r>
            <a:r>
              <a:rPr lang="en-US" sz="5200" i="1" dirty="0"/>
              <a:t>Lord is in His holy </a:t>
            </a:r>
            <a:r>
              <a:rPr lang="en-US" sz="5200" i="1" dirty="0" smtClean="0"/>
              <a:t>temple;</a:t>
            </a:r>
          </a:p>
          <a:p>
            <a:pPr marL="0" indent="0" algn="ctr">
              <a:buNone/>
            </a:pPr>
            <a:r>
              <a:rPr lang="en-US" sz="2000" i="1" dirty="0"/>
              <a:t/>
            </a:r>
            <a:br>
              <a:rPr lang="en-US" sz="2000" i="1" dirty="0"/>
            </a:br>
            <a:r>
              <a:rPr lang="en-US" sz="5200" i="1" dirty="0" smtClean="0"/>
              <a:t>Let </a:t>
            </a:r>
            <a:r>
              <a:rPr lang="en-US" sz="5200" i="1" dirty="0"/>
              <a:t>all the earth keep silence before </a:t>
            </a:r>
            <a:r>
              <a:rPr lang="en-US" sz="5200" i="1" dirty="0" smtClean="0"/>
              <a:t>Him.</a:t>
            </a:r>
            <a:r>
              <a:rPr lang="en-US" sz="5200" i="1" dirty="0"/>
              <a:t/>
            </a:r>
            <a:br>
              <a:rPr lang="en-US" sz="5200" i="1" dirty="0"/>
            </a:br>
            <a:endParaRPr lang="en-US" sz="2000" i="1" dirty="0" smtClean="0"/>
          </a:p>
          <a:p>
            <a:pPr marL="0" indent="0" algn="ctr">
              <a:buNone/>
            </a:pPr>
            <a:r>
              <a:rPr lang="en-US" sz="5200" i="1" dirty="0" smtClean="0"/>
              <a:t>Keep silence; </a:t>
            </a:r>
            <a:r>
              <a:rPr lang="en-US" sz="5200" i="1" dirty="0"/>
              <a:t>keep </a:t>
            </a:r>
            <a:r>
              <a:rPr lang="en-US" sz="5200" i="1" dirty="0" smtClean="0"/>
              <a:t>silence; </a:t>
            </a:r>
          </a:p>
          <a:p>
            <a:pPr marL="0" indent="0" algn="ctr">
              <a:buNone/>
            </a:pPr>
            <a:endParaRPr lang="en-US" sz="2000" i="1" dirty="0"/>
          </a:p>
          <a:p>
            <a:pPr marL="0" indent="0" algn="ctr">
              <a:buNone/>
            </a:pPr>
            <a:r>
              <a:rPr lang="en-US" sz="5200" i="1" dirty="0" smtClean="0"/>
              <a:t>Keep silence </a:t>
            </a:r>
            <a:r>
              <a:rPr lang="en-US" sz="5200" i="1" dirty="0"/>
              <a:t>before Him</a:t>
            </a:r>
            <a:r>
              <a:rPr lang="en-US" sz="5200" i="1" dirty="0" smtClean="0"/>
              <a:t>.</a:t>
            </a:r>
          </a:p>
          <a:p>
            <a:pPr marL="0" indent="0" algn="ctr">
              <a:buNone/>
            </a:pPr>
            <a:endParaRPr lang="en-US" sz="2000" dirty="0" smtClean="0"/>
          </a:p>
          <a:p>
            <a:pPr marL="0" indent="0" algn="ctr">
              <a:buNone/>
            </a:pPr>
            <a:r>
              <a:rPr lang="en-US" sz="4000" dirty="0" smtClean="0"/>
              <a:t>Habakkuk </a:t>
            </a:r>
            <a:r>
              <a:rPr lang="en-US" sz="4000" dirty="0"/>
              <a:t>2:20</a:t>
            </a:r>
            <a:endParaRPr lang="en-US" sz="4000" dirty="0" smtClean="0"/>
          </a:p>
        </p:txBody>
      </p:sp>
    </p:spTree>
    <p:extLst>
      <p:ext uri="{BB962C8B-B14F-4D97-AF65-F5344CB8AC3E}">
        <p14:creationId xmlns:p14="http://schemas.microsoft.com/office/powerpoint/2010/main" val="258887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10752482" y="1"/>
            <a:ext cx="1775793" cy="6858000"/>
          </a:xfrm>
          <a:prstGeom prst="rect">
            <a:avLst/>
          </a:prstGeom>
          <a:solidFill>
            <a:srgbClr val="002060"/>
          </a:solidFill>
        </p:spPr>
        <p:txBody>
          <a:bodyPr vert="horz" lIns="121920" tIns="60960" rIns="121920" bIns="6096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endParaRPr lang="en-US" sz="6600" b="1" dirty="0">
              <a:solidFill>
                <a:srgbClr val="FFFF00"/>
              </a:solidFill>
            </a:endParaRPr>
          </a:p>
        </p:txBody>
      </p:sp>
      <p:sp>
        <p:nvSpPr>
          <p:cNvPr id="5" name="Title 4"/>
          <p:cNvSpPr>
            <a:spLocks noGrp="1"/>
          </p:cNvSpPr>
          <p:nvPr>
            <p:ph type="title"/>
          </p:nvPr>
        </p:nvSpPr>
        <p:spPr>
          <a:xfrm>
            <a:off x="838200" y="0"/>
            <a:ext cx="10515600" cy="1498600"/>
          </a:xfrm>
        </p:spPr>
        <p:txBody>
          <a:bodyPr>
            <a:normAutofit/>
          </a:bodyPr>
          <a:lstStyle/>
          <a:p>
            <a:pPr algn="ctr"/>
            <a:r>
              <a:rPr lang="en-US" sz="5333" dirty="0">
                <a:latin typeface="+mn-lt"/>
              </a:rPr>
              <a:t>Order of Services</a:t>
            </a:r>
            <a:r>
              <a:rPr lang="en-US" dirty="0" smtClean="0"/>
              <a:t/>
            </a:r>
            <a:br>
              <a:rPr lang="en-US" dirty="0" smtClean="0"/>
            </a:br>
            <a:r>
              <a:rPr lang="en-US" dirty="0" smtClean="0"/>
              <a:t>Sunday, July </a:t>
            </a:r>
            <a:r>
              <a:rPr lang="en-US" dirty="0" smtClean="0"/>
              <a:t>30</a:t>
            </a:r>
            <a:endParaRPr lang="en-US" dirty="0"/>
          </a:p>
        </p:txBody>
      </p:sp>
      <p:sp>
        <p:nvSpPr>
          <p:cNvPr id="3" name="Subtitle 2"/>
          <p:cNvSpPr>
            <a:spLocks noGrp="1"/>
          </p:cNvSpPr>
          <p:nvPr>
            <p:ph sz="half" idx="1"/>
          </p:nvPr>
        </p:nvSpPr>
        <p:spPr>
          <a:xfrm>
            <a:off x="203199" y="1498601"/>
            <a:ext cx="9661385" cy="5524500"/>
          </a:xfrm>
        </p:spPr>
        <p:txBody>
          <a:bodyPr>
            <a:normAutofit/>
          </a:bodyPr>
          <a:lstStyle/>
          <a:p>
            <a:pPr marL="0" indent="0">
              <a:buNone/>
            </a:pPr>
            <a:r>
              <a:rPr lang="en-US" sz="4000" dirty="0"/>
              <a:t>Opening </a:t>
            </a:r>
            <a:r>
              <a:rPr lang="en-US" sz="4000" dirty="0" smtClean="0"/>
              <a:t>Prayer	</a:t>
            </a:r>
            <a:r>
              <a:rPr lang="en-US" sz="4000" dirty="0" smtClean="0"/>
              <a:t>Roy Farris</a:t>
            </a:r>
            <a:endParaRPr lang="en-US" sz="4000" dirty="0" smtClean="0"/>
          </a:p>
          <a:p>
            <a:pPr marL="0" indent="0">
              <a:buNone/>
            </a:pPr>
            <a:r>
              <a:rPr lang="en-US" sz="4000" dirty="0" smtClean="0"/>
              <a:t>Song </a:t>
            </a:r>
            <a:r>
              <a:rPr lang="en-US" sz="4000" dirty="0"/>
              <a:t>leader		</a:t>
            </a:r>
            <a:r>
              <a:rPr lang="en-US" sz="4000" dirty="0" smtClean="0"/>
              <a:t>Grant Haines</a:t>
            </a:r>
            <a:endParaRPr lang="en-US" sz="4000" dirty="0"/>
          </a:p>
          <a:p>
            <a:pPr marL="0" indent="0">
              <a:buNone/>
            </a:pPr>
            <a:r>
              <a:rPr lang="en-US" sz="4000" dirty="0" smtClean="0"/>
              <a:t>Scripture </a:t>
            </a:r>
            <a:r>
              <a:rPr lang="en-US" sz="4000" dirty="0"/>
              <a:t>		</a:t>
            </a:r>
            <a:r>
              <a:rPr lang="en-US" sz="4000" dirty="0" smtClean="0"/>
              <a:t>Ryan Sollars</a:t>
            </a:r>
            <a:endParaRPr lang="en-US" sz="4000" dirty="0" smtClean="0"/>
          </a:p>
          <a:p>
            <a:pPr marL="0" indent="0">
              <a:buNone/>
            </a:pPr>
            <a:r>
              <a:rPr lang="en-US" sz="4000" dirty="0" smtClean="0"/>
              <a:t>Lord’s </a:t>
            </a:r>
            <a:r>
              <a:rPr lang="en-US" sz="4000" dirty="0"/>
              <a:t>Table		</a:t>
            </a:r>
            <a:r>
              <a:rPr lang="en-US" sz="4000" dirty="0" smtClean="0"/>
              <a:t>Michael Hetzer</a:t>
            </a:r>
            <a:endParaRPr lang="en-US" sz="4000" dirty="0" smtClean="0"/>
          </a:p>
          <a:p>
            <a:pPr marL="0" indent="0">
              <a:buNone/>
            </a:pPr>
            <a:r>
              <a:rPr lang="en-US" sz="4000" dirty="0" smtClean="0"/>
              <a:t>				</a:t>
            </a:r>
            <a:r>
              <a:rPr lang="en-US" sz="4000" dirty="0" smtClean="0"/>
              <a:t>Ryan </a:t>
            </a:r>
            <a:r>
              <a:rPr lang="en-US" sz="4000" dirty="0" err="1" smtClean="0"/>
              <a:t>Royland</a:t>
            </a:r>
            <a:endParaRPr lang="en-US" sz="4000" dirty="0"/>
          </a:p>
          <a:p>
            <a:pPr marL="0" indent="0">
              <a:buNone/>
            </a:pPr>
            <a:r>
              <a:rPr lang="en-US" sz="4000" dirty="0" smtClean="0"/>
              <a:t>				</a:t>
            </a:r>
            <a:r>
              <a:rPr lang="en-US" sz="4000" dirty="0" smtClean="0"/>
              <a:t>Brian Haines</a:t>
            </a:r>
            <a:endParaRPr lang="en-US" sz="4000" dirty="0" smtClean="0"/>
          </a:p>
          <a:p>
            <a:pPr marL="0" indent="0">
              <a:buNone/>
            </a:pPr>
            <a:r>
              <a:rPr lang="en-US" sz="4000" dirty="0" smtClean="0"/>
              <a:t>				</a:t>
            </a:r>
            <a:r>
              <a:rPr lang="en-US" sz="4000" dirty="0" smtClean="0"/>
              <a:t>Gus </a:t>
            </a:r>
            <a:r>
              <a:rPr lang="en-US" sz="4000" dirty="0" err="1" smtClean="0"/>
              <a:t>Royland</a:t>
            </a:r>
            <a:endParaRPr lang="en-US" sz="4000" dirty="0"/>
          </a:p>
          <a:p>
            <a:pPr marL="0" indent="0">
              <a:buNone/>
            </a:pPr>
            <a:r>
              <a:rPr lang="en-US" sz="4000" dirty="0" smtClean="0"/>
              <a:t>Closing </a:t>
            </a:r>
            <a:r>
              <a:rPr lang="en-US" sz="4000" dirty="0"/>
              <a:t>			</a:t>
            </a:r>
            <a:r>
              <a:rPr lang="en-US" sz="4000" dirty="0" smtClean="0"/>
              <a:t>Greg Durham</a:t>
            </a:r>
            <a:endParaRPr lang="en-US" sz="4000" dirty="0"/>
          </a:p>
        </p:txBody>
      </p:sp>
      <p:sp>
        <p:nvSpPr>
          <p:cNvPr id="7" name="Subtitle 2"/>
          <p:cNvSpPr txBox="1">
            <a:spLocks/>
          </p:cNvSpPr>
          <p:nvPr/>
        </p:nvSpPr>
        <p:spPr>
          <a:xfrm>
            <a:off x="9864585" y="1"/>
            <a:ext cx="1775793" cy="6858000"/>
          </a:xfrm>
          <a:prstGeom prst="rect">
            <a:avLst/>
          </a:prstGeom>
          <a:solidFill>
            <a:srgbClr val="002060"/>
          </a:solidFill>
        </p:spPr>
        <p:txBody>
          <a:bodyPr vert="horz" lIns="121920" tIns="60960" rIns="121920" bIns="60960" rtlCol="0">
            <a:normAutofit fontScale="92500"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buNone/>
            </a:pPr>
            <a:endParaRPr lang="en-US" sz="1000" b="1" dirty="0" smtClean="0">
              <a:solidFill>
                <a:srgbClr val="FFFF00"/>
              </a:solidFill>
            </a:endParaRPr>
          </a:p>
          <a:p>
            <a:pPr marL="0" indent="0" algn="r">
              <a:buNone/>
            </a:pPr>
            <a:r>
              <a:rPr lang="en-US" sz="4267" b="1" dirty="0" smtClean="0">
                <a:solidFill>
                  <a:srgbClr val="FFFF00"/>
                </a:solidFill>
              </a:rPr>
              <a:t>Songs</a:t>
            </a:r>
          </a:p>
          <a:p>
            <a:pPr marL="0" indent="0" algn="r">
              <a:buNone/>
            </a:pPr>
            <a:r>
              <a:rPr lang="en-US" sz="6600" b="1" dirty="0" smtClean="0">
                <a:solidFill>
                  <a:srgbClr val="FFFF00"/>
                </a:solidFill>
              </a:rPr>
              <a:t>-</a:t>
            </a:r>
            <a:endParaRPr lang="en-US" sz="6600" b="1" dirty="0">
              <a:solidFill>
                <a:srgbClr val="FFFF00"/>
              </a:solidFill>
            </a:endParaRPr>
          </a:p>
          <a:p>
            <a:pPr marL="0" indent="0" algn="r">
              <a:buNone/>
            </a:pPr>
            <a:r>
              <a:rPr lang="en-US" sz="6600" b="1" dirty="0" smtClean="0">
                <a:solidFill>
                  <a:srgbClr val="FFFF00"/>
                </a:solidFill>
              </a:rPr>
              <a:t>-</a:t>
            </a:r>
          </a:p>
          <a:p>
            <a:pPr marL="0" indent="0" algn="r">
              <a:buNone/>
            </a:pPr>
            <a:r>
              <a:rPr lang="en-US" sz="6600" b="1" dirty="0" smtClean="0">
                <a:solidFill>
                  <a:srgbClr val="FFFF00"/>
                </a:solidFill>
              </a:rPr>
              <a:t>-</a:t>
            </a:r>
          </a:p>
          <a:p>
            <a:pPr marL="0" indent="0" algn="r">
              <a:buNone/>
            </a:pPr>
            <a:r>
              <a:rPr lang="en-US" sz="6600" b="1" dirty="0" smtClean="0">
                <a:solidFill>
                  <a:srgbClr val="FFFF00"/>
                </a:solidFill>
              </a:rPr>
              <a:t>-</a:t>
            </a:r>
          </a:p>
          <a:p>
            <a:pPr marL="0" indent="0" algn="r">
              <a:buNone/>
            </a:pPr>
            <a:r>
              <a:rPr lang="en-US" sz="6600" b="1" dirty="0" smtClean="0">
                <a:solidFill>
                  <a:srgbClr val="FFFF00"/>
                </a:solidFill>
              </a:rPr>
              <a:t>-</a:t>
            </a:r>
            <a:endParaRPr lang="en-US" sz="6600" b="1" dirty="0">
              <a:solidFill>
                <a:srgbClr val="FFFF00"/>
              </a:solidFill>
            </a:endParaRPr>
          </a:p>
          <a:p>
            <a:pPr marL="0" indent="0" algn="r">
              <a:buNone/>
            </a:pPr>
            <a:r>
              <a:rPr lang="en-US" sz="6600" b="1" dirty="0" smtClean="0">
                <a:solidFill>
                  <a:srgbClr val="FFFF00"/>
                </a:solidFill>
              </a:rPr>
              <a:t>-</a:t>
            </a:r>
            <a:endParaRPr lang="en-US" sz="6600" b="1" dirty="0">
              <a:solidFill>
                <a:srgbClr val="FFFF00"/>
              </a:solidFill>
            </a:endParaRPr>
          </a:p>
          <a:p>
            <a:pPr marL="0" indent="0" algn="r">
              <a:buNone/>
            </a:pPr>
            <a:r>
              <a:rPr lang="en-US" sz="6600" b="1" dirty="0" smtClean="0">
                <a:solidFill>
                  <a:srgbClr val="FFFF00"/>
                </a:solidFill>
              </a:rPr>
              <a:t>s107</a:t>
            </a:r>
            <a:endParaRPr lang="en-US" sz="6600" b="1" dirty="0">
              <a:solidFill>
                <a:srgbClr val="FFFF00"/>
              </a:solidFill>
            </a:endParaRPr>
          </a:p>
        </p:txBody>
      </p:sp>
    </p:spTree>
    <p:extLst>
      <p:ext uri="{BB962C8B-B14F-4D97-AF65-F5344CB8AC3E}">
        <p14:creationId xmlns:p14="http://schemas.microsoft.com/office/powerpoint/2010/main" val="251603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030" y="0"/>
            <a:ext cx="11201401" cy="6858000"/>
          </a:xfrm>
        </p:spPr>
        <p:txBody>
          <a:bodyPr>
            <a:noAutofit/>
          </a:bodyPr>
          <a:lstStyle/>
          <a:p>
            <a:pPr algn="ctr"/>
            <a:r>
              <a:rPr lang="en-US" sz="8800" dirty="0" smtClean="0">
                <a:ln w="18415" cmpd="sng">
                  <a:solidFill>
                    <a:srgbClr val="FFFFFF"/>
                  </a:solidFill>
                  <a:prstDash val="solid"/>
                </a:ln>
                <a:solidFill>
                  <a:srgbClr val="FFFFFF"/>
                </a:solidFill>
                <a:effectLst>
                  <a:glow rad="228600">
                    <a:srgbClr val="000000"/>
                  </a:glow>
                </a:effectLst>
              </a:rPr>
              <a:t>Avoiding Division</a:t>
            </a:r>
            <a:r>
              <a:rPr lang="en-US" sz="2400" dirty="0" smtClean="0">
                <a:ln w="18415" cmpd="sng">
                  <a:solidFill>
                    <a:srgbClr val="FFFFFF"/>
                  </a:solidFill>
                  <a:prstDash val="solid"/>
                </a:ln>
                <a:solidFill>
                  <a:srgbClr val="FFFFFF"/>
                </a:solidFill>
                <a:effectLst>
                  <a:glow rad="228600">
                    <a:srgbClr val="000000"/>
                  </a:glow>
                </a:effectLst>
              </a:rPr>
              <a:t/>
            </a:r>
            <a:br>
              <a:rPr lang="en-US" sz="2400" dirty="0" smtClean="0">
                <a:ln w="18415" cmpd="sng">
                  <a:solidFill>
                    <a:srgbClr val="FFFFFF"/>
                  </a:solidFill>
                  <a:prstDash val="solid"/>
                </a:ln>
                <a:solidFill>
                  <a:srgbClr val="FFFFFF"/>
                </a:solidFill>
                <a:effectLst>
                  <a:glow rad="228600">
                    <a:srgbClr val="000000"/>
                  </a:glow>
                </a:effectLst>
              </a:rPr>
            </a:br>
            <a:endParaRPr lang="en-US" sz="6000" dirty="0">
              <a:ln w="18415" cmpd="sng">
                <a:solidFill>
                  <a:srgbClr val="FFFFFF"/>
                </a:solidFill>
                <a:prstDash val="solid"/>
              </a:ln>
              <a:solidFill>
                <a:srgbClr val="FFFFFF"/>
              </a:solidFill>
              <a:effectLst>
                <a:glow rad="228600">
                  <a:srgbClr val="000000"/>
                </a:glow>
              </a:effectLst>
            </a:endParaRPr>
          </a:p>
        </p:txBody>
      </p:sp>
      <p:sp>
        <p:nvSpPr>
          <p:cNvPr id="4" name="Title 1"/>
          <p:cNvSpPr txBox="1">
            <a:spLocks/>
          </p:cNvSpPr>
          <p:nvPr/>
        </p:nvSpPr>
        <p:spPr>
          <a:xfrm>
            <a:off x="228601" y="633048"/>
            <a:ext cx="11711354" cy="671732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6000" dirty="0">
              <a:ln w="18415" cmpd="sng">
                <a:solidFill>
                  <a:srgbClr val="FFFFFF"/>
                </a:solidFill>
                <a:prstDash val="solid"/>
              </a:ln>
              <a:solidFill>
                <a:srgbClr val="FFFFFF"/>
              </a:solidFill>
              <a:effectLst>
                <a:glow rad="228600">
                  <a:srgbClr val="000000"/>
                </a:glow>
              </a:effectLst>
            </a:endParaRPr>
          </a:p>
        </p:txBody>
      </p:sp>
    </p:spTree>
    <p:extLst>
      <p:ext uri="{BB962C8B-B14F-4D97-AF65-F5344CB8AC3E}">
        <p14:creationId xmlns:p14="http://schemas.microsoft.com/office/powerpoint/2010/main" val="845537177"/>
      </p:ext>
    </p:extLst>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72817"/>
          </a:xfrm>
        </p:spPr>
        <p:txBody>
          <a:bodyPr>
            <a:noAutofit/>
          </a:bodyPr>
          <a:lstStyle/>
          <a:p>
            <a:pPr algn="ctr"/>
            <a:r>
              <a:rPr lang="en-US" sz="8800" dirty="0" smtClean="0">
                <a:ln w="18415" cmpd="sng">
                  <a:solidFill>
                    <a:srgbClr val="FFFFFF"/>
                  </a:solidFill>
                  <a:prstDash val="solid"/>
                </a:ln>
                <a:solidFill>
                  <a:srgbClr val="FFFFFF"/>
                </a:solidFill>
                <a:effectLst>
                  <a:glow rad="228600">
                    <a:srgbClr val="000000"/>
                  </a:glow>
                </a:effectLst>
              </a:rPr>
              <a:t>Church Splits</a:t>
            </a:r>
            <a:endParaRPr lang="en-US" sz="8800" dirty="0">
              <a:ln w="18415" cmpd="sng">
                <a:solidFill>
                  <a:srgbClr val="FFFFFF"/>
                </a:solidFill>
                <a:prstDash val="solid"/>
              </a:ln>
              <a:solidFill>
                <a:srgbClr val="FFFFFF"/>
              </a:solidFill>
              <a:effectLst>
                <a:glow rad="228600">
                  <a:srgbClr val="000000"/>
                </a:glow>
              </a:effectLst>
            </a:endParaRPr>
          </a:p>
        </p:txBody>
      </p:sp>
      <p:sp>
        <p:nvSpPr>
          <p:cNvPr id="3" name="Content Placeholder 2"/>
          <p:cNvSpPr>
            <a:spLocks noGrp="1"/>
          </p:cNvSpPr>
          <p:nvPr>
            <p:ph idx="1"/>
          </p:nvPr>
        </p:nvSpPr>
        <p:spPr>
          <a:xfrm>
            <a:off x="378822" y="1280160"/>
            <a:ext cx="11448743" cy="5577840"/>
          </a:xfrm>
        </p:spPr>
        <p:txBody>
          <a:bodyPr>
            <a:noAutofit/>
          </a:bodyPr>
          <a:lstStyle/>
          <a:p>
            <a:pPr marL="0" indent="0">
              <a:buNone/>
            </a:pPr>
            <a:r>
              <a:rPr lang="en-US" sz="5600" dirty="0" smtClean="0">
                <a:effectLst>
                  <a:glow rad="228600">
                    <a:srgbClr val="000000"/>
                  </a:glow>
                  <a:outerShdw blurRad="50800" dist="38100" dir="2700000" algn="tl" rotWithShape="0">
                    <a:srgbClr val="000000">
                      <a:alpha val="48000"/>
                    </a:srgbClr>
                  </a:outerShdw>
                </a:effectLst>
              </a:rPr>
              <a:t>1. The preacher</a:t>
            </a:r>
          </a:p>
          <a:p>
            <a:pPr marL="0" indent="0">
              <a:buNone/>
            </a:pPr>
            <a:r>
              <a:rPr lang="en-US" sz="5600" dirty="0" smtClean="0">
                <a:effectLst>
                  <a:glow rad="228600">
                    <a:srgbClr val="000000"/>
                  </a:glow>
                  <a:outerShdw blurRad="50800" dist="38100" dir="2700000" algn="tl" rotWithShape="0">
                    <a:srgbClr val="000000">
                      <a:alpha val="48000"/>
                    </a:srgbClr>
                  </a:outerShdw>
                </a:effectLst>
              </a:rPr>
              <a:t>2. The elders</a:t>
            </a:r>
          </a:p>
          <a:p>
            <a:pPr marL="0" indent="0">
              <a:buNone/>
            </a:pPr>
            <a:r>
              <a:rPr lang="en-US" sz="5600" dirty="0" smtClean="0">
                <a:effectLst>
                  <a:glow rad="228600">
                    <a:srgbClr val="000000"/>
                  </a:glow>
                  <a:outerShdw blurRad="50800" dist="38100" dir="2700000" algn="tl" rotWithShape="0">
                    <a:srgbClr val="000000">
                      <a:alpha val="48000"/>
                    </a:srgbClr>
                  </a:outerShdw>
                </a:effectLst>
              </a:rPr>
              <a:t>3. Member strife</a:t>
            </a:r>
          </a:p>
          <a:p>
            <a:pPr marL="0" indent="0">
              <a:buNone/>
            </a:pPr>
            <a:r>
              <a:rPr lang="en-US" sz="5600" dirty="0" smtClean="0">
                <a:effectLst>
                  <a:glow rad="228600">
                    <a:srgbClr val="000000"/>
                  </a:glow>
                  <a:outerShdw blurRad="50800" dist="38100" dir="2700000" algn="tl" rotWithShape="0">
                    <a:srgbClr val="000000">
                      <a:alpha val="48000"/>
                    </a:srgbClr>
                  </a:outerShdw>
                </a:effectLst>
              </a:rPr>
              <a:t>4. Matters of discipline</a:t>
            </a:r>
          </a:p>
          <a:p>
            <a:pPr marL="0" indent="0">
              <a:buNone/>
            </a:pPr>
            <a:endParaRPr lang="en-US" sz="5600" dirty="0" smtClean="0">
              <a:effectLst>
                <a:glow rad="228600">
                  <a:srgbClr val="000000"/>
                </a:glow>
                <a:outerShdw blurRad="50800" dist="38100" dir="2700000" algn="tl" rotWithShape="0">
                  <a:srgbClr val="000000">
                    <a:alpha val="48000"/>
                  </a:srgbClr>
                </a:outerShdw>
              </a:effectLst>
            </a:endParaRPr>
          </a:p>
          <a:p>
            <a:pPr marL="0" indent="0">
              <a:buNone/>
            </a:pPr>
            <a:r>
              <a:rPr lang="en-US" sz="5600" dirty="0" smtClean="0">
                <a:effectLst>
                  <a:glow rad="228600">
                    <a:srgbClr val="000000"/>
                  </a:glow>
                  <a:outerShdw blurRad="50800" dist="38100" dir="2700000" algn="tl" rotWithShape="0">
                    <a:srgbClr val="000000">
                      <a:alpha val="48000"/>
                    </a:srgbClr>
                  </a:outerShdw>
                </a:effectLst>
              </a:rPr>
              <a:t>5. Doctrinal difference</a:t>
            </a:r>
            <a:endParaRPr lang="en-US" sz="5600" dirty="0">
              <a:effectLst>
                <a:glow rad="228600">
                  <a:srgbClr val="000000"/>
                </a:glow>
                <a:outerShdw blurRad="50800" dist="38100" dir="2700000" algn="tl" rotWithShape="0">
                  <a:srgbClr val="000000">
                    <a:alpha val="48000"/>
                  </a:srgbClr>
                </a:outerShdw>
              </a:effectLst>
            </a:endParaRPr>
          </a:p>
        </p:txBody>
      </p:sp>
    </p:spTree>
    <p:extLst>
      <p:ext uri="{BB962C8B-B14F-4D97-AF65-F5344CB8AC3E}">
        <p14:creationId xmlns:p14="http://schemas.microsoft.com/office/powerpoint/2010/main" val="1253190761"/>
      </p:ext>
    </p:extLst>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185691</TotalTime>
  <Words>920</Words>
  <Application>Microsoft Office PowerPoint</Application>
  <PresentationFormat>Widescreen</PresentationFormat>
  <Paragraphs>168</Paragraphs>
  <Slides>19</Slides>
  <Notes>17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PowerPoint Presentation</vt:lpstr>
      <vt:lpstr>Order of Services Sunday, July 30</vt:lpstr>
      <vt:lpstr>Jesus at a Dinner: Luke 14:1-14</vt:lpstr>
      <vt:lpstr>Parable of the Feast: Luke 14:15-24</vt:lpstr>
      <vt:lpstr>Order of Services Sunday, July 30</vt:lpstr>
      <vt:lpstr>PowerPoint Presentation</vt:lpstr>
      <vt:lpstr>Order of Services Sunday, July 30</vt:lpstr>
      <vt:lpstr>Avoiding Division </vt:lpstr>
      <vt:lpstr>Church Splits</vt:lpstr>
      <vt:lpstr>Church Splits</vt:lpstr>
      <vt:lpstr>Church Splits</vt:lpstr>
      <vt:lpstr>How Can We Avoid This?</vt:lpstr>
      <vt:lpstr>Talk to Each Other</vt:lpstr>
      <vt:lpstr>Accept One Another</vt:lpstr>
      <vt:lpstr>Spiritually Minded</vt:lpstr>
      <vt:lpstr>Avoiding Division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HAINES</dc:creator>
  <cp:lastModifiedBy>Microsoft account</cp:lastModifiedBy>
  <cp:revision>602</cp:revision>
  <dcterms:created xsi:type="dcterms:W3CDTF">2016-12-20T17:11:47Z</dcterms:created>
  <dcterms:modified xsi:type="dcterms:W3CDTF">2023-07-26T22:29:55Z</dcterms:modified>
</cp:coreProperties>
</file>