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5"/>
  </p:notesMasterIdLst>
  <p:sldIdLst>
    <p:sldId id="393" r:id="rId2"/>
    <p:sldId id="1349" r:id="rId3"/>
    <p:sldId id="1398" r:id="rId4"/>
    <p:sldId id="1438" r:id="rId5"/>
    <p:sldId id="1439" r:id="rId6"/>
    <p:sldId id="1440" r:id="rId7"/>
    <p:sldId id="1384" r:id="rId8"/>
    <p:sldId id="1436" r:id="rId9"/>
    <p:sldId id="1385" r:id="rId10"/>
    <p:sldId id="493" r:id="rId11"/>
    <p:sldId id="1437" r:id="rId12"/>
    <p:sldId id="1402" r:id="rId13"/>
    <p:sldId id="1419" r:id="rId14"/>
    <p:sldId id="1422" r:id="rId15"/>
    <p:sldId id="1420" r:id="rId16"/>
    <p:sldId id="1421" r:id="rId17"/>
    <p:sldId id="1418" r:id="rId18"/>
    <p:sldId id="1424" r:id="rId19"/>
    <p:sldId id="1427" r:id="rId20"/>
    <p:sldId id="1425" r:id="rId21"/>
    <p:sldId id="1429" r:id="rId22"/>
    <p:sldId id="1423" r:id="rId23"/>
    <p:sldId id="1441" r:id="rId24"/>
    <p:sldId id="1442" r:id="rId25"/>
    <p:sldId id="1430" r:id="rId26"/>
    <p:sldId id="1434" r:id="rId27"/>
    <p:sldId id="1443" r:id="rId28"/>
    <p:sldId id="1433" r:id="rId29"/>
    <p:sldId id="1432" r:id="rId30"/>
    <p:sldId id="1342" r:id="rId31"/>
    <p:sldId id="1435" r:id="rId32"/>
    <p:sldId id="1260" r:id="rId33"/>
    <p:sldId id="1356"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810"/>
    <a:srgbClr val="080300"/>
    <a:srgbClr val="000000"/>
    <a:srgbClr val="000204"/>
    <a:srgbClr val="000308"/>
    <a:srgbClr val="460000"/>
    <a:srgbClr val="020202"/>
    <a:srgbClr val="FFFFFF"/>
    <a:srgbClr val="EBF5FF"/>
    <a:srgbClr val="240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5961" autoAdjust="0"/>
  </p:normalViewPr>
  <p:slideViewPr>
    <p:cSldViewPr snapToGrid="0">
      <p:cViewPr>
        <p:scale>
          <a:sx n="50" d="100"/>
          <a:sy n="50" d="100"/>
        </p:scale>
        <p:origin x="2298" y="116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BDD806-3644-47FD-8493-81C1DD031CAB}" type="datetimeFigureOut">
              <a:rPr lang="en-US" smtClean="0"/>
              <a:t>10/29/2023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71D24B-FC86-47AA-B772-7DE07F4E7521}" type="slidenum">
              <a:rPr lang="en-US" smtClean="0"/>
              <a:t>‹#›</a:t>
            </a:fld>
            <a:endParaRPr lang="en-US"/>
          </a:p>
        </p:txBody>
      </p:sp>
    </p:spTree>
    <p:extLst>
      <p:ext uri="{BB962C8B-B14F-4D97-AF65-F5344CB8AC3E}">
        <p14:creationId xmlns:p14="http://schemas.microsoft.com/office/powerpoint/2010/main" val="4083739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2</a:t>
            </a:fld>
            <a:endParaRPr lang="en-US"/>
          </a:p>
        </p:txBody>
      </p:sp>
    </p:spTree>
    <p:extLst>
      <p:ext uri="{BB962C8B-B14F-4D97-AF65-F5344CB8AC3E}">
        <p14:creationId xmlns:p14="http://schemas.microsoft.com/office/powerpoint/2010/main" val="37536169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 10:9 "Do not drink wine or intoxicating drink, you, nor your sons with you, when you go into the tabernacle of meeting, lest you die. It shall be a statute forever throughout your generations, 10 "that you may distinguish between holy and unholy, and between unclean and clean,</a:t>
            </a:r>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24</a:t>
            </a:fld>
            <a:endParaRPr lang="en-US"/>
          </a:p>
        </p:txBody>
      </p:sp>
    </p:spTree>
    <p:extLst>
      <p:ext uri="{BB962C8B-B14F-4D97-AF65-F5344CB8AC3E}">
        <p14:creationId xmlns:p14="http://schemas.microsoft.com/office/powerpoint/2010/main" val="4030499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 10:9 "Do not drink wine or intoxicating drink, you, nor your sons with you, when you go into the tabernacle of meeting, lest you die. It shall be a statute forever throughout your generations,</a:t>
            </a:r>
            <a:r>
              <a:rPr lang="en-US" baseline="0" dirty="0" smtClean="0"/>
              <a:t> </a:t>
            </a:r>
            <a:r>
              <a:rPr lang="en-US" dirty="0" smtClean="0"/>
              <a:t>10 "that you may distinguish between holy and unholy, and between unclean and clean,</a:t>
            </a:r>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25</a:t>
            </a:fld>
            <a:endParaRPr lang="en-US"/>
          </a:p>
        </p:txBody>
      </p:sp>
    </p:spTree>
    <p:extLst>
      <p:ext uri="{BB962C8B-B14F-4D97-AF65-F5344CB8AC3E}">
        <p14:creationId xmlns:p14="http://schemas.microsoft.com/office/powerpoint/2010/main" val="4598640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Jas 3:6 And the tongue is a fire, a world of iniquity. The tongue is so set among our members that it defiles the whole body, and sets on fire the course of nature; and it is set on fire by hell.</a:t>
            </a:r>
          </a:p>
          <a:p>
            <a:r>
              <a:rPr lang="en-US" dirty="0" err="1" smtClean="0"/>
              <a:t>Heb</a:t>
            </a:r>
            <a:r>
              <a:rPr lang="en-US" dirty="0" smtClean="0"/>
              <a:t> 12:15 looking carefully lest anyone fall short of the grace of God; lest any root of bitterness springing up cause trouble, and by this many become defiled;</a:t>
            </a:r>
          </a:p>
          <a:p>
            <a:r>
              <a:rPr lang="en-US" dirty="0" smtClean="0"/>
              <a:t>Tit 1:14 not giving heed to Jewish fables and commandments of men who turn from the truth. 15 To the pure all things are pure, but to those who are defiled and unbelieving nothing is pure; but even their mind and conscience are defiled.</a:t>
            </a:r>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26</a:t>
            </a:fld>
            <a:endParaRPr lang="en-US"/>
          </a:p>
        </p:txBody>
      </p:sp>
    </p:spTree>
    <p:extLst>
      <p:ext uri="{BB962C8B-B14F-4D97-AF65-F5344CB8AC3E}">
        <p14:creationId xmlns:p14="http://schemas.microsoft.com/office/powerpoint/2010/main" val="29380798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Le 10:9 "Do not drink wine or intoxicating drink, you, nor your sons with you, when you go into the tabernacle of meeting, lest you die. It shall be a statute forever throughout your generations, 10 "that you may distinguish between holy and unholy, and between unclean and clean,</a:t>
            </a:r>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27</a:t>
            </a:fld>
            <a:endParaRPr lang="en-US"/>
          </a:p>
        </p:txBody>
      </p:sp>
    </p:spTree>
    <p:extLst>
      <p:ext uri="{BB962C8B-B14F-4D97-AF65-F5344CB8AC3E}">
        <p14:creationId xmlns:p14="http://schemas.microsoft.com/office/powerpoint/2010/main" val="15200015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solidFill>
                  <a:srgbClr val="000000"/>
                </a:solidFill>
              </a:rPr>
              <a:pPr/>
              <a:t>30</a:t>
            </a:fld>
            <a:endParaRPr lang="en-US">
              <a:solidFill>
                <a:srgbClr val="000000"/>
              </a:solidFill>
            </a:endParaRPr>
          </a:p>
        </p:txBody>
      </p:sp>
    </p:spTree>
    <p:extLst>
      <p:ext uri="{BB962C8B-B14F-4D97-AF65-F5344CB8AC3E}">
        <p14:creationId xmlns:p14="http://schemas.microsoft.com/office/powerpoint/2010/main" val="31674821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MIGHT the Lord return? </a:t>
            </a:r>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solidFill>
                  <a:srgbClr val="000000"/>
                </a:solidFill>
              </a:rPr>
              <a:pPr/>
              <a:t>32</a:t>
            </a:fld>
            <a:endParaRPr lang="en-US">
              <a:solidFill>
                <a:srgbClr val="000000"/>
              </a:solidFill>
            </a:endParaRPr>
          </a:p>
        </p:txBody>
      </p:sp>
    </p:spTree>
    <p:extLst>
      <p:ext uri="{BB962C8B-B14F-4D97-AF65-F5344CB8AC3E}">
        <p14:creationId xmlns:p14="http://schemas.microsoft.com/office/powerpoint/2010/main" val="42112506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solidFill>
                  <a:prstClr val="black"/>
                </a:solidFill>
              </a:rPr>
              <a:pPr/>
              <a:t>33</a:t>
            </a:fld>
            <a:endParaRPr lang="en-US">
              <a:solidFill>
                <a:prstClr val="black"/>
              </a:solidFill>
            </a:endParaRPr>
          </a:p>
        </p:txBody>
      </p:sp>
    </p:spTree>
    <p:extLst>
      <p:ext uri="{BB962C8B-B14F-4D97-AF65-F5344CB8AC3E}">
        <p14:creationId xmlns:p14="http://schemas.microsoft.com/office/powerpoint/2010/main" val="2903230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 10:1 ¶ Then </a:t>
            </a:r>
            <a:r>
              <a:rPr lang="en-US" dirty="0" err="1" smtClean="0"/>
              <a:t>Nadab</a:t>
            </a:r>
            <a:r>
              <a:rPr lang="en-US" dirty="0" smtClean="0"/>
              <a:t> and </a:t>
            </a:r>
            <a:r>
              <a:rPr lang="en-US" dirty="0" err="1" smtClean="0"/>
              <a:t>Abihu</a:t>
            </a:r>
            <a:r>
              <a:rPr lang="en-US" dirty="0" smtClean="0"/>
              <a:t>, the sons of Aaron, each took his censer and put fire in it, put incense on it, and offered profane fire before the LORD, which He had not commanded them. 2 So fire went out from the LORD and devoured them, and they died before the LORD.</a:t>
            </a:r>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3</a:t>
            </a:fld>
            <a:endParaRPr lang="en-US"/>
          </a:p>
        </p:txBody>
      </p:sp>
    </p:spTree>
    <p:extLst>
      <p:ext uri="{BB962C8B-B14F-4D97-AF65-F5344CB8AC3E}">
        <p14:creationId xmlns:p14="http://schemas.microsoft.com/office/powerpoint/2010/main" val="3031250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4</a:t>
            </a:fld>
            <a:endParaRPr lang="en-US"/>
          </a:p>
        </p:txBody>
      </p:sp>
    </p:spTree>
    <p:extLst>
      <p:ext uri="{BB962C8B-B14F-4D97-AF65-F5344CB8AC3E}">
        <p14:creationId xmlns:p14="http://schemas.microsoft.com/office/powerpoint/2010/main" val="728355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5</a:t>
            </a:fld>
            <a:endParaRPr lang="en-US"/>
          </a:p>
        </p:txBody>
      </p:sp>
    </p:spTree>
    <p:extLst>
      <p:ext uri="{BB962C8B-B14F-4D97-AF65-F5344CB8AC3E}">
        <p14:creationId xmlns:p14="http://schemas.microsoft.com/office/powerpoint/2010/main" val="2493194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6</a:t>
            </a:fld>
            <a:endParaRPr lang="en-US"/>
          </a:p>
        </p:txBody>
      </p:sp>
    </p:spTree>
    <p:extLst>
      <p:ext uri="{BB962C8B-B14F-4D97-AF65-F5344CB8AC3E}">
        <p14:creationId xmlns:p14="http://schemas.microsoft.com/office/powerpoint/2010/main" val="644110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8</a:t>
            </a:fld>
            <a:endParaRPr lang="en-US"/>
          </a:p>
        </p:txBody>
      </p:sp>
    </p:spTree>
    <p:extLst>
      <p:ext uri="{BB962C8B-B14F-4D97-AF65-F5344CB8AC3E}">
        <p14:creationId xmlns:p14="http://schemas.microsoft.com/office/powerpoint/2010/main" val="2214796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solidFill>
                  <a:srgbClr val="000000"/>
                </a:solidFill>
              </a:rPr>
              <a:pPr/>
              <a:t>9</a:t>
            </a:fld>
            <a:endParaRPr lang="en-US">
              <a:solidFill>
                <a:srgbClr val="000000"/>
              </a:solidFill>
            </a:endParaRPr>
          </a:p>
        </p:txBody>
      </p:sp>
    </p:spTree>
    <p:extLst>
      <p:ext uri="{BB962C8B-B14F-4D97-AF65-F5344CB8AC3E}">
        <p14:creationId xmlns:p14="http://schemas.microsoft.com/office/powerpoint/2010/main" val="100128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10</a:t>
            </a:fld>
            <a:endParaRPr lang="en-US"/>
          </a:p>
        </p:txBody>
      </p:sp>
    </p:spTree>
    <p:extLst>
      <p:ext uri="{BB962C8B-B14F-4D97-AF65-F5344CB8AC3E}">
        <p14:creationId xmlns:p14="http://schemas.microsoft.com/office/powerpoint/2010/main" val="4078905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11</a:t>
            </a:fld>
            <a:endParaRPr lang="en-US"/>
          </a:p>
        </p:txBody>
      </p:sp>
    </p:spTree>
    <p:extLst>
      <p:ext uri="{BB962C8B-B14F-4D97-AF65-F5344CB8AC3E}">
        <p14:creationId xmlns:p14="http://schemas.microsoft.com/office/powerpoint/2010/main" val="446714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E857BA-C9F0-4E0A-A4C7-D125AC007814}" type="datetimeFigureOut">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3769411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857BA-C9F0-4E0A-A4C7-D125AC007814}" type="datetimeFigureOut">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2845802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857BA-C9F0-4E0A-A4C7-D125AC007814}" type="datetimeFigureOut">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181543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857BA-C9F0-4E0A-A4C7-D125AC007814}" type="datetimeFigureOut">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780230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E857BA-C9F0-4E0A-A4C7-D125AC007814}" type="datetimeFigureOut">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3948585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E857BA-C9F0-4E0A-A4C7-D125AC007814}" type="datetimeFigureOut">
              <a:rPr lang="en-US" smtClean="0"/>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343402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857BA-C9F0-4E0A-A4C7-D125AC007814}" type="datetimeFigureOut">
              <a:rPr lang="en-US" smtClean="0"/>
              <a:t>10/29/2023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99910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E857BA-C9F0-4E0A-A4C7-D125AC007814}" type="datetimeFigureOut">
              <a:rPr lang="en-US" smtClean="0"/>
              <a:t>10/29/2023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1812034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857BA-C9F0-4E0A-A4C7-D125AC007814}" type="datetimeFigureOut">
              <a:rPr lang="en-US" smtClean="0"/>
              <a:t>10/29/2023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4015367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E857BA-C9F0-4E0A-A4C7-D125AC007814}" type="datetimeFigureOut">
              <a:rPr lang="en-US" smtClean="0"/>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2656333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E857BA-C9F0-4E0A-A4C7-D125AC007814}" type="datetimeFigureOut">
              <a:rPr lang="en-US" smtClean="0"/>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185560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857BA-C9F0-4E0A-A4C7-D125AC007814}" type="datetimeFigureOut">
              <a:rPr lang="en-US" smtClean="0"/>
              <a:t>10/29/2023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FDF415-1D02-4917-9DF2-E2837826BA54}" type="slidenum">
              <a:rPr lang="en-US" smtClean="0"/>
              <a:t>‹#›</a:t>
            </a:fld>
            <a:endParaRPr lang="en-US"/>
          </a:p>
        </p:txBody>
      </p:sp>
    </p:spTree>
    <p:extLst>
      <p:ext uri="{BB962C8B-B14F-4D97-AF65-F5344CB8AC3E}">
        <p14:creationId xmlns:p14="http://schemas.microsoft.com/office/powerpoint/2010/main" val="1290464554"/>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upload.wikimedia.org/wikipedia/commons/thumb/4/46/Autumn_meadow_-_Molalla_River_SP_Oregon.jpg/1280px-Autumn_meadow_-_Molalla_River_SP_Oreg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44730"/>
            <a:ext cx="12192000" cy="9144001"/>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p:cNvSpPr>
            <a:spLocks noGrp="1"/>
          </p:cNvSpPr>
          <p:nvPr>
            <p:ph idx="1"/>
          </p:nvPr>
        </p:nvSpPr>
        <p:spPr>
          <a:xfrm>
            <a:off x="120073" y="315480"/>
            <a:ext cx="11785600" cy="5423583"/>
          </a:xfrm>
        </p:spPr>
        <p:txBody>
          <a:bodyPr>
            <a:normAutofit/>
          </a:bodyPr>
          <a:lstStyle/>
          <a:p>
            <a:pPr marL="0" indent="0" algn="ctr">
              <a:buNone/>
            </a:pPr>
            <a:endParaRPr lang="en-US" sz="6667" b="1" dirty="0" smtClean="0">
              <a:ln w="9525">
                <a:solidFill>
                  <a:schemeClr val="bg1"/>
                </a:solidFill>
                <a:prstDash val="solid"/>
              </a:ln>
              <a:effectLst>
                <a:outerShdw blurRad="12700" dist="38100" dir="2700000" algn="tl" rotWithShape="0">
                  <a:schemeClr val="bg1">
                    <a:lumMod val="50000"/>
                  </a:schemeClr>
                </a:outerShdw>
              </a:effectLst>
            </a:endParaRPr>
          </a:p>
          <a:p>
            <a:pPr marL="0" indent="0" algn="ctr">
              <a:buNone/>
            </a:pPr>
            <a:r>
              <a:rPr lang="en-US" sz="6667" b="1" dirty="0" smtClean="0">
                <a:ln w="9525">
                  <a:solidFill>
                    <a:schemeClr val="bg1"/>
                  </a:solidFill>
                  <a:prstDash val="solid"/>
                </a:ln>
                <a:effectLst>
                  <a:outerShdw blurRad="12700" dist="38100" dir="2700000" algn="tl" rotWithShape="0">
                    <a:schemeClr val="bg1">
                      <a:lumMod val="50000"/>
                    </a:schemeClr>
                  </a:outerShdw>
                </a:effectLst>
              </a:rPr>
              <a:t>The </a:t>
            </a:r>
            <a:r>
              <a:rPr lang="en-US" sz="6667" b="1" dirty="0">
                <a:ln w="9525">
                  <a:solidFill>
                    <a:schemeClr val="bg1"/>
                  </a:solidFill>
                  <a:prstDash val="solid"/>
                </a:ln>
                <a:effectLst>
                  <a:outerShdw blurRad="12700" dist="38100" dir="2700000" algn="tl" rotWithShape="0">
                    <a:schemeClr val="bg1">
                      <a:lumMod val="50000"/>
                    </a:schemeClr>
                  </a:outerShdw>
                </a:effectLst>
              </a:rPr>
              <a:t>Cornelius </a:t>
            </a:r>
            <a:r>
              <a:rPr lang="en-US" sz="6667" b="1" dirty="0" smtClean="0">
                <a:ln w="9525">
                  <a:solidFill>
                    <a:schemeClr val="bg1"/>
                  </a:solidFill>
                  <a:prstDash val="solid"/>
                </a:ln>
                <a:effectLst>
                  <a:outerShdw blurRad="12700" dist="38100" dir="2700000" algn="tl" rotWithShape="0">
                    <a:schemeClr val="bg1">
                      <a:lumMod val="50000"/>
                    </a:schemeClr>
                  </a:outerShdw>
                </a:effectLst>
              </a:rPr>
              <a:t>church </a:t>
            </a:r>
            <a:r>
              <a:rPr lang="en-US" sz="6667" b="1" dirty="0">
                <a:ln w="9525">
                  <a:solidFill>
                    <a:schemeClr val="bg1"/>
                  </a:solidFill>
                  <a:prstDash val="solid"/>
                </a:ln>
                <a:effectLst>
                  <a:outerShdw blurRad="12700" dist="38100" dir="2700000" algn="tl" rotWithShape="0">
                    <a:schemeClr val="bg1">
                      <a:lumMod val="50000"/>
                    </a:schemeClr>
                  </a:outerShdw>
                </a:effectLst>
              </a:rPr>
              <a:t>of </a:t>
            </a:r>
            <a:r>
              <a:rPr lang="en-US" sz="6667" b="1" dirty="0" smtClean="0">
                <a:ln w="9525">
                  <a:solidFill>
                    <a:schemeClr val="bg1"/>
                  </a:solidFill>
                  <a:prstDash val="solid"/>
                </a:ln>
                <a:effectLst>
                  <a:outerShdw blurRad="12700" dist="38100" dir="2700000" algn="tl" rotWithShape="0">
                    <a:schemeClr val="bg1">
                      <a:lumMod val="50000"/>
                    </a:schemeClr>
                  </a:outerShdw>
                </a:effectLst>
              </a:rPr>
              <a:t>Christ</a:t>
            </a:r>
          </a:p>
          <a:p>
            <a:pPr marL="0" indent="0" algn="ctr">
              <a:buNone/>
            </a:pPr>
            <a:r>
              <a:rPr lang="en-US" sz="5500" b="1" dirty="0" smtClean="0">
                <a:ln w="9525">
                  <a:solidFill>
                    <a:schemeClr val="bg1"/>
                  </a:solidFill>
                  <a:prstDash val="solid"/>
                </a:ln>
                <a:effectLst>
                  <a:outerShdw blurRad="12700" dist="38100" dir="2700000" algn="tl" rotWithShape="0">
                    <a:schemeClr val="bg1">
                      <a:lumMod val="50000"/>
                    </a:schemeClr>
                  </a:outerShdw>
                </a:effectLst>
              </a:rPr>
              <a:t>  </a:t>
            </a:r>
          </a:p>
          <a:p>
            <a:pPr marL="0" indent="0" algn="ctr">
              <a:buNone/>
            </a:pPr>
            <a:endParaRPr lang="en-US" sz="5500" b="1" dirty="0">
              <a:ln w="9525">
                <a:solidFill>
                  <a:schemeClr val="bg1"/>
                </a:solidFill>
                <a:prstDash val="solid"/>
              </a:ln>
              <a:effectLst>
                <a:outerShdw blurRad="12700" dist="38100" dir="2700000" algn="tl" rotWithShape="0">
                  <a:schemeClr val="bg1">
                    <a:lumMod val="50000"/>
                  </a:schemeClr>
                </a:outerShdw>
              </a:effectLst>
            </a:endParaRPr>
          </a:p>
          <a:p>
            <a:pPr marL="0" indent="0" algn="ctr">
              <a:buNone/>
            </a:pPr>
            <a:r>
              <a:rPr lang="en-US" sz="9900" b="1" dirty="0">
                <a:ln w="9525">
                  <a:solidFill>
                    <a:schemeClr val="bg1"/>
                  </a:solidFill>
                  <a:prstDash val="solid"/>
                </a:ln>
                <a:effectLst>
                  <a:outerShdw blurRad="12700" dist="38100" dir="2700000" algn="tl" rotWithShape="0">
                    <a:schemeClr val="bg1">
                      <a:lumMod val="50000"/>
                    </a:schemeClr>
                  </a:outerShdw>
                </a:effectLst>
              </a:rPr>
              <a:t>Welcomes </a:t>
            </a:r>
            <a:r>
              <a:rPr lang="en-US" sz="9900" b="1" dirty="0" smtClean="0">
                <a:ln w="9525">
                  <a:solidFill>
                    <a:schemeClr val="bg1"/>
                  </a:solidFill>
                  <a:prstDash val="solid"/>
                </a:ln>
                <a:effectLst>
                  <a:outerShdw blurRad="12700" dist="38100" dir="2700000" algn="tl" rotWithShape="0">
                    <a:schemeClr val="bg1">
                      <a:lumMod val="50000"/>
                    </a:schemeClr>
                  </a:outerShdw>
                </a:effectLst>
              </a:rPr>
              <a:t>You!</a:t>
            </a:r>
            <a:endParaRPr lang="en-US" sz="99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47979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0" y="329784"/>
            <a:ext cx="12115800" cy="6375816"/>
          </a:xfrm>
        </p:spPr>
        <p:txBody>
          <a:bodyPr>
            <a:normAutofit lnSpcReduction="10000"/>
          </a:bodyPr>
          <a:lstStyle/>
          <a:p>
            <a:pPr marL="0" indent="0" algn="ctr">
              <a:buNone/>
            </a:pPr>
            <a:r>
              <a:rPr lang="en-US" sz="4000" dirty="0" smtClean="0"/>
              <a:t>CALL TO WORSHIP – SONG #55</a:t>
            </a:r>
          </a:p>
          <a:p>
            <a:pPr marL="0" indent="0" algn="ctr">
              <a:buNone/>
            </a:pPr>
            <a:endParaRPr lang="en-US" sz="2000" dirty="0"/>
          </a:p>
          <a:p>
            <a:pPr marL="0" indent="0" algn="ctr">
              <a:buNone/>
            </a:pPr>
            <a:r>
              <a:rPr lang="en-US" sz="5200" i="1" dirty="0" smtClean="0"/>
              <a:t>The </a:t>
            </a:r>
            <a:r>
              <a:rPr lang="en-US" sz="5200" i="1" dirty="0"/>
              <a:t>Lord is in His holy </a:t>
            </a:r>
            <a:r>
              <a:rPr lang="en-US" sz="5200" i="1" dirty="0" smtClean="0"/>
              <a:t>temple;</a:t>
            </a:r>
          </a:p>
          <a:p>
            <a:pPr marL="0" indent="0" algn="ctr">
              <a:buNone/>
            </a:pPr>
            <a:r>
              <a:rPr lang="en-US" sz="2000" i="1" dirty="0"/>
              <a:t/>
            </a:r>
            <a:br>
              <a:rPr lang="en-US" sz="2000" i="1" dirty="0"/>
            </a:br>
            <a:r>
              <a:rPr lang="en-US" sz="5200" i="1" dirty="0" smtClean="0"/>
              <a:t>Let </a:t>
            </a:r>
            <a:r>
              <a:rPr lang="en-US" sz="5200" i="1" dirty="0"/>
              <a:t>all the earth keep silence before </a:t>
            </a:r>
            <a:r>
              <a:rPr lang="en-US" sz="5200" i="1" dirty="0" smtClean="0"/>
              <a:t>Him.</a:t>
            </a:r>
            <a:r>
              <a:rPr lang="en-US" sz="5200" i="1" dirty="0"/>
              <a:t/>
            </a:r>
            <a:br>
              <a:rPr lang="en-US" sz="5200" i="1" dirty="0"/>
            </a:br>
            <a:endParaRPr lang="en-US" sz="2000" i="1" dirty="0" smtClean="0"/>
          </a:p>
          <a:p>
            <a:pPr marL="0" indent="0" algn="ctr">
              <a:buNone/>
            </a:pPr>
            <a:r>
              <a:rPr lang="en-US" sz="5200" i="1" dirty="0" smtClean="0"/>
              <a:t>Keep silence; </a:t>
            </a:r>
            <a:r>
              <a:rPr lang="en-US" sz="5200" i="1" dirty="0"/>
              <a:t>keep </a:t>
            </a:r>
            <a:r>
              <a:rPr lang="en-US" sz="5200" i="1" dirty="0" smtClean="0"/>
              <a:t>silence; </a:t>
            </a:r>
          </a:p>
          <a:p>
            <a:pPr marL="0" indent="0" algn="ctr">
              <a:buNone/>
            </a:pPr>
            <a:endParaRPr lang="en-US" sz="2000" i="1" dirty="0"/>
          </a:p>
          <a:p>
            <a:pPr marL="0" indent="0" algn="ctr">
              <a:buNone/>
            </a:pPr>
            <a:r>
              <a:rPr lang="en-US" sz="5200" i="1" dirty="0" smtClean="0"/>
              <a:t>Keep silence </a:t>
            </a:r>
            <a:r>
              <a:rPr lang="en-US" sz="5200" i="1" dirty="0"/>
              <a:t>before Him</a:t>
            </a:r>
            <a:r>
              <a:rPr lang="en-US" sz="5200" i="1" dirty="0" smtClean="0"/>
              <a:t>.</a:t>
            </a:r>
          </a:p>
          <a:p>
            <a:pPr marL="0" indent="0" algn="ctr">
              <a:buNone/>
            </a:pPr>
            <a:endParaRPr lang="en-US" sz="2000" dirty="0" smtClean="0"/>
          </a:p>
          <a:p>
            <a:pPr marL="0" indent="0" algn="ctr">
              <a:buNone/>
            </a:pPr>
            <a:r>
              <a:rPr lang="en-US" sz="4000" dirty="0" smtClean="0"/>
              <a:t>Habakkuk </a:t>
            </a:r>
            <a:r>
              <a:rPr lang="en-US" sz="4000" dirty="0"/>
              <a:t>2:20</a:t>
            </a:r>
            <a:endParaRPr lang="en-US" sz="4000" dirty="0" smtClean="0"/>
          </a:p>
        </p:txBody>
      </p:sp>
    </p:spTree>
    <p:extLst>
      <p:ext uri="{BB962C8B-B14F-4D97-AF65-F5344CB8AC3E}">
        <p14:creationId xmlns:p14="http://schemas.microsoft.com/office/powerpoint/2010/main" val="258887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0752482" y="1"/>
            <a:ext cx="1775793" cy="6858000"/>
          </a:xfrm>
          <a:prstGeom prst="rect">
            <a:avLst/>
          </a:prstGeom>
          <a:solidFill>
            <a:srgbClr val="002060"/>
          </a:solidFill>
        </p:spPr>
        <p:txBody>
          <a:bodyPr vert="horz" lIns="121920" tIns="60960" rIns="121920" bIns="6096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6600" b="1" dirty="0">
              <a:solidFill>
                <a:srgbClr val="FFFF00"/>
              </a:solidFill>
            </a:endParaRPr>
          </a:p>
        </p:txBody>
      </p:sp>
      <p:sp>
        <p:nvSpPr>
          <p:cNvPr id="5" name="Title 4"/>
          <p:cNvSpPr>
            <a:spLocks noGrp="1"/>
          </p:cNvSpPr>
          <p:nvPr>
            <p:ph type="title"/>
          </p:nvPr>
        </p:nvSpPr>
        <p:spPr>
          <a:xfrm>
            <a:off x="838200" y="0"/>
            <a:ext cx="10515600" cy="1498600"/>
          </a:xfrm>
        </p:spPr>
        <p:txBody>
          <a:bodyPr>
            <a:normAutofit/>
          </a:bodyPr>
          <a:lstStyle/>
          <a:p>
            <a:pPr algn="ctr"/>
            <a:r>
              <a:rPr lang="en-US" sz="5333" dirty="0">
                <a:latin typeface="+mn-lt"/>
              </a:rPr>
              <a:t>Order of Services</a:t>
            </a:r>
            <a:r>
              <a:rPr lang="en-US" dirty="0" smtClean="0"/>
              <a:t/>
            </a:r>
            <a:br>
              <a:rPr lang="en-US" dirty="0" smtClean="0"/>
            </a:br>
            <a:r>
              <a:rPr lang="en-US" dirty="0"/>
              <a:t>Sunday, </a:t>
            </a:r>
            <a:r>
              <a:rPr lang="en-US" dirty="0" smtClean="0"/>
              <a:t>October 29</a:t>
            </a:r>
            <a:endParaRPr lang="en-US" dirty="0"/>
          </a:p>
        </p:txBody>
      </p:sp>
      <p:sp>
        <p:nvSpPr>
          <p:cNvPr id="3" name="Subtitle 2"/>
          <p:cNvSpPr>
            <a:spLocks noGrp="1"/>
          </p:cNvSpPr>
          <p:nvPr>
            <p:ph sz="half" idx="1"/>
          </p:nvPr>
        </p:nvSpPr>
        <p:spPr>
          <a:xfrm>
            <a:off x="203199" y="1498601"/>
            <a:ext cx="9661385" cy="5524500"/>
          </a:xfrm>
        </p:spPr>
        <p:txBody>
          <a:bodyPr>
            <a:normAutofit/>
          </a:bodyPr>
          <a:lstStyle/>
          <a:p>
            <a:pPr marL="0" indent="0">
              <a:buNone/>
            </a:pPr>
            <a:r>
              <a:rPr lang="en-US" sz="4000" dirty="0"/>
              <a:t>Opening </a:t>
            </a:r>
            <a:r>
              <a:rPr lang="en-US" sz="4000" dirty="0" smtClean="0"/>
              <a:t>Prayer	Ryan Sollars</a:t>
            </a:r>
          </a:p>
          <a:p>
            <a:pPr marL="0" indent="0">
              <a:buNone/>
            </a:pPr>
            <a:r>
              <a:rPr lang="en-US" sz="4000" dirty="0" smtClean="0"/>
              <a:t>Song </a:t>
            </a:r>
            <a:r>
              <a:rPr lang="en-US" sz="4000" dirty="0"/>
              <a:t>leader		</a:t>
            </a:r>
            <a:r>
              <a:rPr lang="en-US" sz="4000" dirty="0" smtClean="0"/>
              <a:t>Joshua Jones</a:t>
            </a:r>
            <a:endParaRPr lang="en-US" sz="4000" dirty="0"/>
          </a:p>
          <a:p>
            <a:pPr marL="0" indent="0">
              <a:buNone/>
            </a:pPr>
            <a:r>
              <a:rPr lang="en-US" sz="4000" dirty="0" smtClean="0"/>
              <a:t>Scripture </a:t>
            </a:r>
            <a:r>
              <a:rPr lang="en-US" sz="4000" dirty="0"/>
              <a:t>		</a:t>
            </a:r>
            <a:r>
              <a:rPr lang="en-US" sz="4000" dirty="0" smtClean="0"/>
              <a:t>Lamar McDonald</a:t>
            </a:r>
          </a:p>
          <a:p>
            <a:pPr marL="0" indent="0">
              <a:buNone/>
            </a:pPr>
            <a:r>
              <a:rPr lang="en-US" sz="4000" dirty="0" smtClean="0"/>
              <a:t>Lord’s </a:t>
            </a:r>
            <a:r>
              <a:rPr lang="en-US" sz="4000" dirty="0"/>
              <a:t>Table		</a:t>
            </a:r>
            <a:r>
              <a:rPr lang="en-US" sz="4000" dirty="0" smtClean="0"/>
              <a:t>Barry Root</a:t>
            </a:r>
          </a:p>
          <a:p>
            <a:pPr marL="0" indent="0">
              <a:buNone/>
            </a:pPr>
            <a:r>
              <a:rPr lang="en-US" sz="4000" dirty="0" smtClean="0"/>
              <a:t>				Roy Farris</a:t>
            </a:r>
            <a:endParaRPr lang="en-US" sz="4000" dirty="0"/>
          </a:p>
          <a:p>
            <a:pPr marL="0" indent="0">
              <a:buNone/>
            </a:pPr>
            <a:r>
              <a:rPr lang="en-US" sz="4000" dirty="0" smtClean="0"/>
              <a:t>				Greg Durham</a:t>
            </a:r>
          </a:p>
          <a:p>
            <a:pPr marL="0" indent="0">
              <a:buNone/>
            </a:pPr>
            <a:r>
              <a:rPr lang="en-US" sz="4000" dirty="0" smtClean="0"/>
              <a:t>				Michael Hetzer</a:t>
            </a:r>
            <a:endParaRPr lang="en-US" sz="4000" dirty="0"/>
          </a:p>
          <a:p>
            <a:pPr marL="0" indent="0">
              <a:buNone/>
            </a:pPr>
            <a:r>
              <a:rPr lang="en-US" sz="4000" dirty="0" smtClean="0"/>
              <a:t>Closing </a:t>
            </a:r>
            <a:r>
              <a:rPr lang="en-US" sz="4000" dirty="0"/>
              <a:t>			</a:t>
            </a:r>
            <a:r>
              <a:rPr lang="en-US" sz="4000" dirty="0" smtClean="0"/>
              <a:t>Anthony Ward</a:t>
            </a:r>
            <a:endParaRPr lang="en-US" sz="4000" dirty="0"/>
          </a:p>
        </p:txBody>
      </p:sp>
      <p:sp>
        <p:nvSpPr>
          <p:cNvPr id="7" name="Subtitle 2"/>
          <p:cNvSpPr txBox="1">
            <a:spLocks/>
          </p:cNvSpPr>
          <p:nvPr/>
        </p:nvSpPr>
        <p:spPr>
          <a:xfrm>
            <a:off x="9864585" y="1"/>
            <a:ext cx="1775793" cy="6858000"/>
          </a:xfrm>
          <a:prstGeom prst="rect">
            <a:avLst/>
          </a:prstGeom>
          <a:solidFill>
            <a:srgbClr val="002060"/>
          </a:solidFill>
        </p:spPr>
        <p:txBody>
          <a:bodyPr vert="horz" lIns="121920" tIns="60960" rIns="121920" bIns="60960" rtlCol="0">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1000" b="1" dirty="0" smtClean="0">
              <a:solidFill>
                <a:srgbClr val="FFFF00"/>
              </a:solidFill>
            </a:endParaRPr>
          </a:p>
          <a:p>
            <a:pPr marL="0" indent="0" algn="r">
              <a:buNone/>
            </a:pPr>
            <a:r>
              <a:rPr lang="en-US" sz="4267" b="1" dirty="0" smtClean="0">
                <a:solidFill>
                  <a:srgbClr val="FFFF00"/>
                </a:solidFill>
              </a:rPr>
              <a:t>Songs</a:t>
            </a:r>
          </a:p>
          <a:p>
            <a:pPr marL="0" indent="0" algn="r">
              <a:buNone/>
            </a:pPr>
            <a:endParaRPr lang="en-US" sz="6600" b="1" dirty="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a:solidFill>
                <a:srgbClr val="FFFF00"/>
              </a:solidFill>
            </a:endParaRPr>
          </a:p>
          <a:p>
            <a:pPr marL="0" indent="0" algn="r">
              <a:buNone/>
            </a:pPr>
            <a:endParaRPr lang="en-US" sz="6600" b="1" dirty="0">
              <a:solidFill>
                <a:srgbClr val="FFFF00"/>
              </a:solidFill>
            </a:endParaRPr>
          </a:p>
          <a:p>
            <a:pPr marL="0" indent="0" algn="r">
              <a:buNone/>
            </a:pPr>
            <a:r>
              <a:rPr lang="en-US" sz="6600" b="1" dirty="0" smtClean="0">
                <a:solidFill>
                  <a:srgbClr val="FFFF00"/>
                </a:solidFill>
              </a:rPr>
              <a:t>s67</a:t>
            </a:r>
            <a:endParaRPr lang="en-US" sz="6600" b="1" dirty="0">
              <a:solidFill>
                <a:srgbClr val="FFFF00"/>
              </a:solidFill>
            </a:endParaRPr>
          </a:p>
        </p:txBody>
      </p:sp>
    </p:spTree>
    <p:extLst>
      <p:ext uri="{BB962C8B-B14F-4D97-AF65-F5344CB8AC3E}">
        <p14:creationId xmlns:p14="http://schemas.microsoft.com/office/powerpoint/2010/main" val="714420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8800" dirty="0" smtClean="0"/>
              <a:t>Holiness</a:t>
            </a:r>
            <a:endParaRPr lang="en-US" sz="8800" dirty="0"/>
          </a:p>
        </p:txBody>
      </p:sp>
      <p:sp>
        <p:nvSpPr>
          <p:cNvPr id="3" name="Content Placeholder 2"/>
          <p:cNvSpPr>
            <a:spLocks noGrp="1"/>
          </p:cNvSpPr>
          <p:nvPr>
            <p:ph idx="1"/>
          </p:nvPr>
        </p:nvSpPr>
        <p:spPr>
          <a:xfrm>
            <a:off x="274320" y="1968758"/>
            <a:ext cx="11393424" cy="4523481"/>
          </a:xfrm>
        </p:spPr>
        <p:txBody>
          <a:bodyPr>
            <a:noAutofit/>
          </a:bodyPr>
          <a:lstStyle/>
          <a:p>
            <a:pPr algn="just">
              <a:buNone/>
            </a:pPr>
            <a:r>
              <a:rPr lang="en-US" sz="5200" i="1" dirty="0" smtClean="0"/>
              <a:t>	</a:t>
            </a:r>
            <a:r>
              <a:rPr lang="en-US" sz="5200" i="1" dirty="0"/>
              <a:t>But as He who called you is holy, you also </a:t>
            </a:r>
            <a:r>
              <a:rPr lang="en-US" sz="5200" i="1" dirty="0">
                <a:solidFill>
                  <a:srgbClr val="FFFF00"/>
                </a:solidFill>
              </a:rPr>
              <a:t>be holy </a:t>
            </a:r>
            <a:r>
              <a:rPr lang="en-US" sz="5200" i="1" dirty="0"/>
              <a:t>in all your conduct, because it is written, "Be holy, for I am holy</a:t>
            </a:r>
            <a:r>
              <a:rPr lang="en-US" sz="5200" dirty="0"/>
              <a:t>.“	       </a:t>
            </a:r>
            <a:r>
              <a:rPr lang="en-US" sz="5200" dirty="0" smtClean="0"/>
              <a:t>							1 </a:t>
            </a:r>
            <a:r>
              <a:rPr lang="en-US" sz="5200" dirty="0"/>
              <a:t>Peter 1:15-16   </a:t>
            </a:r>
          </a:p>
        </p:txBody>
      </p:sp>
    </p:spTree>
    <p:extLst>
      <p:ext uri="{BB962C8B-B14F-4D97-AF65-F5344CB8AC3E}">
        <p14:creationId xmlns:p14="http://schemas.microsoft.com/office/powerpoint/2010/main" val="3680007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869" y="0"/>
            <a:ext cx="10515600" cy="1325563"/>
          </a:xfrm>
        </p:spPr>
        <p:txBody>
          <a:bodyPr/>
          <a:lstStyle/>
          <a:p>
            <a:pPr algn="ctr"/>
            <a:r>
              <a:rPr lang="en-US" sz="8800" dirty="0" smtClean="0"/>
              <a:t>Holiness</a:t>
            </a:r>
            <a:endParaRPr lang="en-US" sz="8800" dirty="0"/>
          </a:p>
        </p:txBody>
      </p:sp>
      <p:sp>
        <p:nvSpPr>
          <p:cNvPr id="3" name="Content Placeholder 2"/>
          <p:cNvSpPr>
            <a:spLocks noGrp="1"/>
          </p:cNvSpPr>
          <p:nvPr>
            <p:ph idx="1"/>
          </p:nvPr>
        </p:nvSpPr>
        <p:spPr>
          <a:xfrm>
            <a:off x="274320" y="1716834"/>
            <a:ext cx="11393424" cy="4775406"/>
          </a:xfrm>
        </p:spPr>
        <p:txBody>
          <a:bodyPr>
            <a:noAutofit/>
          </a:bodyPr>
          <a:lstStyle/>
          <a:p>
            <a:pPr>
              <a:buNone/>
            </a:pPr>
            <a:r>
              <a:rPr lang="en-US" sz="5600" dirty="0" smtClean="0"/>
              <a:t>What does it mean to be holy?</a:t>
            </a:r>
          </a:p>
          <a:p>
            <a:pPr>
              <a:buNone/>
            </a:pPr>
            <a:endParaRPr lang="en-US" sz="5600" dirty="0"/>
          </a:p>
          <a:p>
            <a:pPr>
              <a:buNone/>
            </a:pPr>
            <a:r>
              <a:rPr lang="en-US" sz="5600" dirty="0" smtClean="0"/>
              <a:t>What does holiness do for us?</a:t>
            </a:r>
          </a:p>
          <a:p>
            <a:pPr>
              <a:buNone/>
            </a:pPr>
            <a:endParaRPr lang="en-US" sz="5600" dirty="0"/>
          </a:p>
          <a:p>
            <a:pPr>
              <a:buNone/>
            </a:pPr>
            <a:r>
              <a:rPr lang="en-US" sz="5600" dirty="0" smtClean="0"/>
              <a:t>How do we remain holy?</a:t>
            </a:r>
            <a:endParaRPr lang="en-US" sz="6000" dirty="0"/>
          </a:p>
        </p:txBody>
      </p:sp>
    </p:spTree>
    <p:extLst>
      <p:ext uri="{BB962C8B-B14F-4D97-AF65-F5344CB8AC3E}">
        <p14:creationId xmlns:p14="http://schemas.microsoft.com/office/powerpoint/2010/main" val="2207933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7200" dirty="0" smtClean="0"/>
              <a:t>What Does It Mean To Be Holy</a:t>
            </a:r>
            <a:endParaRPr lang="en-US" sz="7200" dirty="0"/>
          </a:p>
        </p:txBody>
      </p:sp>
      <p:sp>
        <p:nvSpPr>
          <p:cNvPr id="3" name="Content Placeholder 2"/>
          <p:cNvSpPr>
            <a:spLocks noGrp="1"/>
          </p:cNvSpPr>
          <p:nvPr>
            <p:ph idx="1"/>
          </p:nvPr>
        </p:nvSpPr>
        <p:spPr>
          <a:xfrm>
            <a:off x="274320" y="1600200"/>
            <a:ext cx="11393424" cy="4892040"/>
          </a:xfrm>
        </p:spPr>
        <p:txBody>
          <a:bodyPr>
            <a:noAutofit/>
          </a:bodyPr>
          <a:lstStyle/>
          <a:p>
            <a:pPr algn="just">
              <a:buNone/>
            </a:pPr>
            <a:r>
              <a:rPr lang="en-US" sz="5600" i="1" dirty="0" smtClean="0"/>
              <a:t> </a:t>
            </a:r>
            <a:r>
              <a:rPr lang="en-US" sz="5200" i="1" dirty="0" smtClean="0"/>
              <a:t>For I am the LORD your God. You shall therefore consecrate yourselves, and you shall </a:t>
            </a:r>
            <a:r>
              <a:rPr lang="en-US" sz="5200" i="1" dirty="0" smtClean="0">
                <a:solidFill>
                  <a:srgbClr val="FFFF00"/>
                </a:solidFill>
              </a:rPr>
              <a:t>be holy; for I am holy</a:t>
            </a:r>
            <a:r>
              <a:rPr lang="en-US" sz="5200" i="1" dirty="0" smtClean="0"/>
              <a:t>. Neither shall you defile yourselves with any creeping thing that creeps on the earth. 										</a:t>
            </a:r>
            <a:r>
              <a:rPr lang="en-US" sz="5200" dirty="0" smtClean="0"/>
              <a:t>Leviticus 11:44  </a:t>
            </a:r>
          </a:p>
        </p:txBody>
      </p:sp>
    </p:spTree>
    <p:extLst>
      <p:ext uri="{BB962C8B-B14F-4D97-AF65-F5344CB8AC3E}">
        <p14:creationId xmlns:p14="http://schemas.microsoft.com/office/powerpoint/2010/main" val="2687697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7200" dirty="0" smtClean="0"/>
              <a:t>What Does It Mean To Be Holy</a:t>
            </a:r>
            <a:endParaRPr lang="en-US" sz="7200" dirty="0"/>
          </a:p>
        </p:txBody>
      </p:sp>
      <p:sp>
        <p:nvSpPr>
          <p:cNvPr id="3" name="Content Placeholder 2"/>
          <p:cNvSpPr>
            <a:spLocks noGrp="1"/>
          </p:cNvSpPr>
          <p:nvPr>
            <p:ph idx="1"/>
          </p:nvPr>
        </p:nvSpPr>
        <p:spPr>
          <a:xfrm>
            <a:off x="274320" y="1600200"/>
            <a:ext cx="11393424" cy="4892040"/>
          </a:xfrm>
        </p:spPr>
        <p:txBody>
          <a:bodyPr>
            <a:noAutofit/>
          </a:bodyPr>
          <a:lstStyle/>
          <a:p>
            <a:pPr algn="just">
              <a:buNone/>
            </a:pPr>
            <a:r>
              <a:rPr lang="en-US" sz="5600" i="1" dirty="0" smtClean="0"/>
              <a:t> </a:t>
            </a:r>
            <a:r>
              <a:rPr lang="en-US" sz="5200" i="1" dirty="0" smtClean="0"/>
              <a:t>For I am the LORD your God. You shall therefore </a:t>
            </a:r>
            <a:r>
              <a:rPr lang="en-US" sz="5200" i="1" dirty="0" smtClean="0">
                <a:solidFill>
                  <a:srgbClr val="FFFF00"/>
                </a:solidFill>
              </a:rPr>
              <a:t>consecrate</a:t>
            </a:r>
            <a:r>
              <a:rPr lang="en-US" sz="5200" i="1" dirty="0" smtClean="0"/>
              <a:t> yourselves, and you shall be holy; for I am holy. Neither shall you defile yourselves with any creeping thing that creeps on the earth. 										</a:t>
            </a:r>
            <a:r>
              <a:rPr lang="en-US" sz="5200" dirty="0" smtClean="0"/>
              <a:t>Leviticus 11:44  </a:t>
            </a:r>
          </a:p>
        </p:txBody>
      </p:sp>
    </p:spTree>
    <p:extLst>
      <p:ext uri="{BB962C8B-B14F-4D97-AF65-F5344CB8AC3E}">
        <p14:creationId xmlns:p14="http://schemas.microsoft.com/office/powerpoint/2010/main" val="2604509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7200" dirty="0" smtClean="0"/>
              <a:t>What Does It Mean To Be Holy</a:t>
            </a:r>
            <a:endParaRPr lang="en-US" sz="7200" dirty="0"/>
          </a:p>
        </p:txBody>
      </p:sp>
      <p:sp>
        <p:nvSpPr>
          <p:cNvPr id="3" name="Content Placeholder 2"/>
          <p:cNvSpPr>
            <a:spLocks noGrp="1"/>
          </p:cNvSpPr>
          <p:nvPr>
            <p:ph idx="1"/>
          </p:nvPr>
        </p:nvSpPr>
        <p:spPr>
          <a:xfrm>
            <a:off x="274320" y="1600200"/>
            <a:ext cx="11393424" cy="4892040"/>
          </a:xfrm>
        </p:spPr>
        <p:txBody>
          <a:bodyPr>
            <a:noAutofit/>
          </a:bodyPr>
          <a:lstStyle/>
          <a:p>
            <a:pPr algn="just">
              <a:buNone/>
            </a:pPr>
            <a:r>
              <a:rPr lang="en-US" sz="5600" i="1" dirty="0" smtClean="0"/>
              <a:t> </a:t>
            </a:r>
            <a:r>
              <a:rPr lang="en-US" sz="5200" i="1" dirty="0" smtClean="0"/>
              <a:t>For I am the LORD your God. You shall therefore consecrate yourselves, and you shall be holy; for I am holy. Neither shall you </a:t>
            </a:r>
            <a:r>
              <a:rPr lang="en-US" sz="5200" i="1" dirty="0" smtClean="0">
                <a:solidFill>
                  <a:srgbClr val="FFFF00"/>
                </a:solidFill>
              </a:rPr>
              <a:t>defile</a:t>
            </a:r>
            <a:r>
              <a:rPr lang="en-US" sz="5200" i="1" dirty="0" smtClean="0"/>
              <a:t> yourselves with any creeping thing that creeps on the earth. 										</a:t>
            </a:r>
            <a:r>
              <a:rPr lang="en-US" sz="5200" dirty="0" smtClean="0"/>
              <a:t>Leviticus 11:44  </a:t>
            </a:r>
          </a:p>
        </p:txBody>
      </p:sp>
    </p:spTree>
    <p:extLst>
      <p:ext uri="{BB962C8B-B14F-4D97-AF65-F5344CB8AC3E}">
        <p14:creationId xmlns:p14="http://schemas.microsoft.com/office/powerpoint/2010/main" val="1618910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7200" dirty="0" smtClean="0">
                <a:effectLst>
                  <a:glow rad="228600">
                    <a:srgbClr val="000810"/>
                  </a:glow>
                </a:effectLst>
              </a:rPr>
              <a:t>What Does It Mean To Be Holy</a:t>
            </a:r>
            <a:endParaRPr lang="en-US" sz="7200" dirty="0">
              <a:effectLst>
                <a:glow rad="228600">
                  <a:srgbClr val="000810"/>
                </a:glow>
              </a:effectLst>
            </a:endParaRPr>
          </a:p>
        </p:txBody>
      </p:sp>
      <p:sp>
        <p:nvSpPr>
          <p:cNvPr id="3" name="Content Placeholder 2"/>
          <p:cNvSpPr>
            <a:spLocks noGrp="1"/>
          </p:cNvSpPr>
          <p:nvPr>
            <p:ph idx="1"/>
          </p:nvPr>
        </p:nvSpPr>
        <p:spPr>
          <a:xfrm>
            <a:off x="274320" y="1600200"/>
            <a:ext cx="9555480" cy="4953000"/>
          </a:xfrm>
        </p:spPr>
        <p:txBody>
          <a:bodyPr>
            <a:noAutofit/>
          </a:bodyPr>
          <a:lstStyle/>
          <a:p>
            <a:pPr algn="just">
              <a:buNone/>
            </a:pPr>
            <a:r>
              <a:rPr lang="en-US" sz="5000" dirty="0" smtClean="0">
                <a:effectLst>
                  <a:glow rad="228600">
                    <a:srgbClr val="080300"/>
                  </a:glow>
                </a:effectLst>
              </a:rPr>
              <a:t>Leviticus 10 – </a:t>
            </a:r>
            <a:r>
              <a:rPr lang="en-US" sz="5000" dirty="0" err="1" smtClean="0">
                <a:effectLst>
                  <a:glow rad="228600">
                    <a:srgbClr val="080300"/>
                  </a:glow>
                </a:effectLst>
              </a:rPr>
              <a:t>Nadab</a:t>
            </a:r>
            <a:r>
              <a:rPr lang="en-US" sz="5000" dirty="0" smtClean="0">
                <a:effectLst>
                  <a:glow rad="228600">
                    <a:srgbClr val="080300"/>
                  </a:glow>
                </a:effectLst>
              </a:rPr>
              <a:t> and </a:t>
            </a:r>
            <a:r>
              <a:rPr lang="en-US" sz="5000" dirty="0" err="1" smtClean="0">
                <a:effectLst>
                  <a:glow rad="228600">
                    <a:srgbClr val="080300"/>
                  </a:glow>
                </a:effectLst>
              </a:rPr>
              <a:t>Abihu</a:t>
            </a:r>
            <a:endParaRPr lang="en-US" sz="5000" dirty="0" smtClean="0">
              <a:effectLst>
                <a:glow rad="228600">
                  <a:srgbClr val="080300"/>
                </a:glow>
              </a:effectLst>
            </a:endParaRPr>
          </a:p>
          <a:p>
            <a:pPr algn="just">
              <a:buNone/>
            </a:pPr>
            <a:r>
              <a:rPr lang="en-US" sz="5000" dirty="0">
                <a:effectLst>
                  <a:glow rad="228600">
                    <a:srgbClr val="080300"/>
                  </a:glow>
                </a:effectLst>
              </a:rPr>
              <a:t>	</a:t>
            </a:r>
            <a:r>
              <a:rPr lang="en-US" sz="5000" dirty="0" smtClean="0">
                <a:effectLst>
                  <a:glow rad="228600">
                    <a:srgbClr val="080300"/>
                  </a:glow>
                </a:effectLst>
              </a:rPr>
              <a:t>Holy: “Approach with Caution”</a:t>
            </a:r>
            <a:endParaRPr lang="en-US" sz="5000" dirty="0" smtClean="0">
              <a:effectLst>
                <a:glow rad="228600">
                  <a:srgbClr val="080300"/>
                </a:glow>
              </a:effectLst>
            </a:endParaRPr>
          </a:p>
          <a:p>
            <a:pPr algn="just">
              <a:buNone/>
            </a:pPr>
            <a:r>
              <a:rPr lang="en-US" sz="5000" dirty="0">
                <a:effectLst>
                  <a:glow rad="228600">
                    <a:srgbClr val="080300"/>
                  </a:glow>
                </a:effectLst>
              </a:rPr>
              <a:t>	</a:t>
            </a:r>
            <a:r>
              <a:rPr lang="en-US" sz="5000" dirty="0" smtClean="0">
                <a:effectLst>
                  <a:glow rad="228600">
                    <a:srgbClr val="080300"/>
                  </a:glow>
                </a:effectLst>
              </a:rPr>
              <a:t>Holiness is like electricity</a:t>
            </a:r>
            <a:r>
              <a:rPr lang="en-US" sz="5600" i="1" dirty="0"/>
              <a:t>	</a:t>
            </a:r>
            <a:endParaRPr lang="en-US" sz="5200" dirty="0" smtClean="0"/>
          </a:p>
        </p:txBody>
      </p:sp>
      <p:pic>
        <p:nvPicPr>
          <p:cNvPr id="1028" name="Picture 4" descr="1x DANGER PROCEED WITH CAUTION WARNING FUNNY STICKER | eB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3290888"/>
            <a:ext cx="4376420" cy="328231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577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28"/>
                                        </p:tgtEl>
                                        <p:attrNameLst>
                                          <p:attrName>style.visibility</p:attrName>
                                        </p:attrNameLst>
                                      </p:cBhvr>
                                      <p:to>
                                        <p:strVal val="visible"/>
                                      </p:to>
                                    </p:set>
                                    <p:animEffect transition="in" filter="fade">
                                      <p:cBhvr>
                                        <p:cTn id="10" dur="500"/>
                                        <p:tgtEl>
                                          <p:spTgt spid="102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7200" dirty="0" smtClean="0"/>
              <a:t>What Does It Mean To Be Holy</a:t>
            </a:r>
            <a:endParaRPr lang="en-US" sz="7200" dirty="0"/>
          </a:p>
        </p:txBody>
      </p:sp>
      <p:sp>
        <p:nvSpPr>
          <p:cNvPr id="3" name="Content Placeholder 2"/>
          <p:cNvSpPr>
            <a:spLocks noGrp="1"/>
          </p:cNvSpPr>
          <p:nvPr>
            <p:ph idx="1"/>
          </p:nvPr>
        </p:nvSpPr>
        <p:spPr>
          <a:xfrm>
            <a:off x="274320" y="1600200"/>
            <a:ext cx="11393424" cy="4892040"/>
          </a:xfrm>
        </p:spPr>
        <p:txBody>
          <a:bodyPr>
            <a:noAutofit/>
          </a:bodyPr>
          <a:lstStyle/>
          <a:p>
            <a:pPr algn="just">
              <a:buNone/>
            </a:pPr>
            <a:r>
              <a:rPr lang="en-US" sz="5000" dirty="0" smtClean="0"/>
              <a:t>The great dilemma: </a:t>
            </a:r>
            <a:endParaRPr lang="en-US" sz="5000" dirty="0"/>
          </a:p>
          <a:p>
            <a:pPr algn="just">
              <a:buNone/>
            </a:pPr>
            <a:r>
              <a:rPr lang="en-US" sz="5000" dirty="0" smtClean="0"/>
              <a:t>	Holiness requires approachability	</a:t>
            </a:r>
          </a:p>
          <a:p>
            <a:pPr algn="just">
              <a:buNone/>
            </a:pPr>
            <a:r>
              <a:rPr lang="en-US" sz="5000" dirty="0" smtClean="0"/>
              <a:t>		Prayer requires approachability</a:t>
            </a:r>
          </a:p>
          <a:p>
            <a:pPr algn="just">
              <a:buNone/>
            </a:pPr>
            <a:r>
              <a:rPr lang="en-US" sz="5000" dirty="0"/>
              <a:t>	</a:t>
            </a:r>
            <a:r>
              <a:rPr lang="en-US" sz="5000" dirty="0" smtClean="0"/>
              <a:t>	Salvation requires approachability</a:t>
            </a:r>
          </a:p>
          <a:p>
            <a:pPr algn="just">
              <a:buNone/>
            </a:pPr>
            <a:r>
              <a:rPr lang="en-US" sz="5000" dirty="0"/>
              <a:t>	</a:t>
            </a:r>
            <a:r>
              <a:rPr lang="en-US" sz="5000" dirty="0" smtClean="0"/>
              <a:t>	Sacrifice requires approachability	</a:t>
            </a:r>
          </a:p>
        </p:txBody>
      </p:sp>
    </p:spTree>
    <p:extLst>
      <p:ext uri="{BB962C8B-B14F-4D97-AF65-F5344CB8AC3E}">
        <p14:creationId xmlns:p14="http://schemas.microsoft.com/office/powerpoint/2010/main" val="3344719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7200" dirty="0" smtClean="0"/>
              <a:t>What Does It Mean To Be Holy</a:t>
            </a:r>
            <a:endParaRPr lang="en-US" sz="7200" dirty="0"/>
          </a:p>
        </p:txBody>
      </p:sp>
      <p:sp>
        <p:nvSpPr>
          <p:cNvPr id="3" name="Content Placeholder 2"/>
          <p:cNvSpPr>
            <a:spLocks noGrp="1"/>
          </p:cNvSpPr>
          <p:nvPr>
            <p:ph idx="1"/>
          </p:nvPr>
        </p:nvSpPr>
        <p:spPr>
          <a:xfrm>
            <a:off x="274320" y="1600200"/>
            <a:ext cx="11393424" cy="4892040"/>
          </a:xfrm>
        </p:spPr>
        <p:txBody>
          <a:bodyPr>
            <a:noAutofit/>
          </a:bodyPr>
          <a:lstStyle/>
          <a:p>
            <a:pPr algn="just">
              <a:buNone/>
            </a:pPr>
            <a:r>
              <a:rPr lang="en-US" sz="5000" dirty="0" smtClean="0"/>
              <a:t>The great dilemma: </a:t>
            </a:r>
            <a:endParaRPr lang="en-US" sz="5000" dirty="0"/>
          </a:p>
          <a:p>
            <a:pPr algn="just">
              <a:buNone/>
            </a:pPr>
            <a:r>
              <a:rPr lang="en-US" sz="5000" dirty="0" smtClean="0"/>
              <a:t>	Holiness requires approachability	</a:t>
            </a:r>
          </a:p>
          <a:p>
            <a:pPr algn="just">
              <a:buNone/>
            </a:pPr>
            <a:r>
              <a:rPr lang="en-US" sz="5000" dirty="0"/>
              <a:t>	Holiness is unapproachable if defiled</a:t>
            </a:r>
          </a:p>
          <a:p>
            <a:pPr algn="just">
              <a:buNone/>
            </a:pPr>
            <a:r>
              <a:rPr lang="en-US" sz="5000" dirty="0"/>
              <a:t>		We are unclean / defiled by sin</a:t>
            </a:r>
          </a:p>
          <a:p>
            <a:pPr algn="just">
              <a:buNone/>
            </a:pPr>
            <a:r>
              <a:rPr lang="en-US" sz="5000" dirty="0"/>
              <a:t>		</a:t>
            </a:r>
            <a:r>
              <a:rPr lang="en-US" sz="5000" dirty="0" smtClean="0"/>
              <a:t>How </a:t>
            </a:r>
            <a:r>
              <a:rPr lang="en-US" sz="5000" dirty="0"/>
              <a:t>can we hope to be holy?</a:t>
            </a:r>
          </a:p>
        </p:txBody>
      </p:sp>
    </p:spTree>
    <p:extLst>
      <p:ext uri="{BB962C8B-B14F-4D97-AF65-F5344CB8AC3E}">
        <p14:creationId xmlns:p14="http://schemas.microsoft.com/office/powerpoint/2010/main" val="2038788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0752482" y="1"/>
            <a:ext cx="1775793" cy="6858000"/>
          </a:xfrm>
          <a:prstGeom prst="rect">
            <a:avLst/>
          </a:prstGeom>
          <a:solidFill>
            <a:srgbClr val="002060"/>
          </a:solidFill>
        </p:spPr>
        <p:txBody>
          <a:bodyPr vert="horz" lIns="121920" tIns="60960" rIns="121920" bIns="6096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6600" b="1" dirty="0">
              <a:solidFill>
                <a:srgbClr val="FFFF00"/>
              </a:solidFill>
            </a:endParaRPr>
          </a:p>
        </p:txBody>
      </p:sp>
      <p:sp>
        <p:nvSpPr>
          <p:cNvPr id="5" name="Title 4"/>
          <p:cNvSpPr>
            <a:spLocks noGrp="1"/>
          </p:cNvSpPr>
          <p:nvPr>
            <p:ph type="title"/>
          </p:nvPr>
        </p:nvSpPr>
        <p:spPr>
          <a:xfrm>
            <a:off x="838200" y="0"/>
            <a:ext cx="10515600" cy="1498600"/>
          </a:xfrm>
        </p:spPr>
        <p:txBody>
          <a:bodyPr>
            <a:normAutofit/>
          </a:bodyPr>
          <a:lstStyle/>
          <a:p>
            <a:pPr algn="ctr"/>
            <a:r>
              <a:rPr lang="en-US" sz="5333" dirty="0">
                <a:latin typeface="+mn-lt"/>
              </a:rPr>
              <a:t>Order of Services</a:t>
            </a:r>
            <a:r>
              <a:rPr lang="en-US" dirty="0" smtClean="0"/>
              <a:t/>
            </a:r>
            <a:br>
              <a:rPr lang="en-US" dirty="0" smtClean="0"/>
            </a:br>
            <a:r>
              <a:rPr lang="en-US" dirty="0"/>
              <a:t>Sunday, </a:t>
            </a:r>
            <a:r>
              <a:rPr lang="en-US" dirty="0" smtClean="0"/>
              <a:t>October 29</a:t>
            </a:r>
            <a:endParaRPr lang="en-US" dirty="0"/>
          </a:p>
        </p:txBody>
      </p:sp>
      <p:sp>
        <p:nvSpPr>
          <p:cNvPr id="3" name="Subtitle 2"/>
          <p:cNvSpPr>
            <a:spLocks noGrp="1"/>
          </p:cNvSpPr>
          <p:nvPr>
            <p:ph sz="half" idx="1"/>
          </p:nvPr>
        </p:nvSpPr>
        <p:spPr>
          <a:xfrm>
            <a:off x="203199" y="1498601"/>
            <a:ext cx="9661385" cy="5524500"/>
          </a:xfrm>
        </p:spPr>
        <p:txBody>
          <a:bodyPr>
            <a:normAutofit/>
          </a:bodyPr>
          <a:lstStyle/>
          <a:p>
            <a:pPr marL="0" indent="0">
              <a:buNone/>
            </a:pPr>
            <a:r>
              <a:rPr lang="en-US" sz="4000" dirty="0"/>
              <a:t>Opening </a:t>
            </a:r>
            <a:r>
              <a:rPr lang="en-US" sz="4000" dirty="0" smtClean="0"/>
              <a:t>Prayer	Ryan Sollars</a:t>
            </a:r>
          </a:p>
          <a:p>
            <a:pPr marL="0" indent="0">
              <a:buNone/>
            </a:pPr>
            <a:r>
              <a:rPr lang="en-US" sz="4000" dirty="0" smtClean="0"/>
              <a:t>Song </a:t>
            </a:r>
            <a:r>
              <a:rPr lang="en-US" sz="4000" dirty="0"/>
              <a:t>leader		</a:t>
            </a:r>
            <a:r>
              <a:rPr lang="en-US" sz="4000" dirty="0" smtClean="0"/>
              <a:t>Joshua Jones</a:t>
            </a:r>
            <a:endParaRPr lang="en-US" sz="4000" dirty="0"/>
          </a:p>
          <a:p>
            <a:pPr marL="0" indent="0">
              <a:buNone/>
            </a:pPr>
            <a:r>
              <a:rPr lang="en-US" sz="4000" dirty="0" smtClean="0"/>
              <a:t>Scripture </a:t>
            </a:r>
            <a:r>
              <a:rPr lang="en-US" sz="4000" dirty="0"/>
              <a:t>		</a:t>
            </a:r>
            <a:r>
              <a:rPr lang="en-US" sz="4000" dirty="0" smtClean="0"/>
              <a:t>Lamar McDonald</a:t>
            </a:r>
          </a:p>
          <a:p>
            <a:pPr marL="0" indent="0">
              <a:buNone/>
            </a:pPr>
            <a:r>
              <a:rPr lang="en-US" sz="4000" dirty="0" smtClean="0"/>
              <a:t>Lord’s </a:t>
            </a:r>
            <a:r>
              <a:rPr lang="en-US" sz="4000" dirty="0"/>
              <a:t>Table		</a:t>
            </a:r>
            <a:r>
              <a:rPr lang="en-US" sz="4000" dirty="0" smtClean="0"/>
              <a:t>Barry Root</a:t>
            </a:r>
          </a:p>
          <a:p>
            <a:pPr marL="0" indent="0">
              <a:buNone/>
            </a:pPr>
            <a:r>
              <a:rPr lang="en-US" sz="4000" dirty="0" smtClean="0"/>
              <a:t>				Roy Farris</a:t>
            </a:r>
            <a:endParaRPr lang="en-US" sz="4000" dirty="0"/>
          </a:p>
          <a:p>
            <a:pPr marL="0" indent="0">
              <a:buNone/>
            </a:pPr>
            <a:r>
              <a:rPr lang="en-US" sz="4000" dirty="0" smtClean="0"/>
              <a:t>				Greg Durham</a:t>
            </a:r>
          </a:p>
          <a:p>
            <a:pPr marL="0" indent="0">
              <a:buNone/>
            </a:pPr>
            <a:r>
              <a:rPr lang="en-US" sz="4000" dirty="0" smtClean="0"/>
              <a:t>				Michael Hetzer</a:t>
            </a:r>
            <a:endParaRPr lang="en-US" sz="4000" dirty="0"/>
          </a:p>
          <a:p>
            <a:pPr marL="0" indent="0">
              <a:buNone/>
            </a:pPr>
            <a:r>
              <a:rPr lang="en-US" sz="4000" dirty="0" smtClean="0"/>
              <a:t>Closing </a:t>
            </a:r>
            <a:r>
              <a:rPr lang="en-US" sz="4000" dirty="0"/>
              <a:t>			</a:t>
            </a:r>
            <a:r>
              <a:rPr lang="en-US" sz="4000" dirty="0" smtClean="0"/>
              <a:t>Anthony Ward</a:t>
            </a:r>
            <a:endParaRPr lang="en-US" sz="4000" dirty="0"/>
          </a:p>
        </p:txBody>
      </p:sp>
      <p:sp>
        <p:nvSpPr>
          <p:cNvPr id="7" name="Subtitle 2"/>
          <p:cNvSpPr txBox="1">
            <a:spLocks/>
          </p:cNvSpPr>
          <p:nvPr/>
        </p:nvSpPr>
        <p:spPr>
          <a:xfrm>
            <a:off x="9864585" y="1"/>
            <a:ext cx="1775793" cy="6858000"/>
          </a:xfrm>
          <a:prstGeom prst="rect">
            <a:avLst/>
          </a:prstGeom>
          <a:solidFill>
            <a:srgbClr val="002060"/>
          </a:solidFill>
        </p:spPr>
        <p:txBody>
          <a:bodyPr vert="horz" lIns="121920" tIns="60960" rIns="121920" bIns="60960" rtlCol="0">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1000" b="1" dirty="0" smtClean="0">
              <a:solidFill>
                <a:srgbClr val="FFFF00"/>
              </a:solidFill>
            </a:endParaRPr>
          </a:p>
          <a:p>
            <a:pPr marL="0" indent="0" algn="r">
              <a:buNone/>
            </a:pPr>
            <a:r>
              <a:rPr lang="en-US" sz="4267" b="1" dirty="0" smtClean="0">
                <a:solidFill>
                  <a:srgbClr val="FFFF00"/>
                </a:solidFill>
              </a:rPr>
              <a:t>Songs</a:t>
            </a:r>
          </a:p>
          <a:p>
            <a:pPr marL="0" indent="0" algn="r">
              <a:buNone/>
            </a:pPr>
            <a:endParaRPr lang="en-US" sz="6600" b="1" dirty="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a:solidFill>
                <a:srgbClr val="FFFF00"/>
              </a:solidFill>
            </a:endParaRPr>
          </a:p>
          <a:p>
            <a:pPr marL="0" indent="0" algn="r">
              <a:buNone/>
            </a:pPr>
            <a:endParaRPr lang="en-US" sz="6600" b="1" dirty="0">
              <a:solidFill>
                <a:srgbClr val="FFFF00"/>
              </a:solidFill>
            </a:endParaRPr>
          </a:p>
          <a:p>
            <a:pPr marL="0" indent="0" algn="r">
              <a:buNone/>
            </a:pPr>
            <a:r>
              <a:rPr lang="en-US" sz="6600" b="1" dirty="0" smtClean="0">
                <a:solidFill>
                  <a:srgbClr val="FFFF00"/>
                </a:solidFill>
              </a:rPr>
              <a:t>s67</a:t>
            </a:r>
            <a:endParaRPr lang="en-US" sz="6600" b="1" dirty="0">
              <a:solidFill>
                <a:srgbClr val="FFFF00"/>
              </a:solidFill>
            </a:endParaRPr>
          </a:p>
        </p:txBody>
      </p:sp>
    </p:spTree>
    <p:extLst>
      <p:ext uri="{BB962C8B-B14F-4D97-AF65-F5344CB8AC3E}">
        <p14:creationId xmlns:p14="http://schemas.microsoft.com/office/powerpoint/2010/main" val="902700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air of tongs pulling a live coal out of a fi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3050" y="1"/>
            <a:ext cx="6838950" cy="683895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0" y="1"/>
            <a:ext cx="6305550" cy="1690688"/>
          </a:xfrm>
        </p:spPr>
        <p:txBody>
          <a:bodyPr>
            <a:noAutofit/>
          </a:bodyPr>
          <a:lstStyle/>
          <a:p>
            <a:pPr algn="ctr"/>
            <a:r>
              <a:rPr lang="en-US" sz="7200" dirty="0" smtClean="0">
                <a:effectLst>
                  <a:glow rad="228600">
                    <a:srgbClr val="000204"/>
                  </a:glow>
                </a:effectLst>
              </a:rPr>
              <a:t>Isaiah’s Lesson</a:t>
            </a:r>
            <a:endParaRPr lang="en-US" sz="7200" dirty="0">
              <a:effectLst>
                <a:glow rad="228600">
                  <a:srgbClr val="000204"/>
                </a:glow>
              </a:effectLst>
            </a:endParaRPr>
          </a:p>
        </p:txBody>
      </p:sp>
      <p:sp>
        <p:nvSpPr>
          <p:cNvPr id="3" name="Content Placeholder 2"/>
          <p:cNvSpPr>
            <a:spLocks noGrp="1"/>
          </p:cNvSpPr>
          <p:nvPr>
            <p:ph idx="1"/>
          </p:nvPr>
        </p:nvSpPr>
        <p:spPr>
          <a:xfrm>
            <a:off x="274320" y="1600200"/>
            <a:ext cx="11393424" cy="4892040"/>
          </a:xfrm>
        </p:spPr>
        <p:txBody>
          <a:bodyPr>
            <a:noAutofit/>
          </a:bodyPr>
          <a:lstStyle/>
          <a:p>
            <a:pPr algn="just">
              <a:buNone/>
            </a:pPr>
            <a:r>
              <a:rPr lang="en-US" sz="6000" dirty="0" smtClean="0">
                <a:effectLst>
                  <a:glow rad="228600">
                    <a:srgbClr val="000000"/>
                  </a:glow>
                </a:effectLst>
              </a:rPr>
              <a:t>Isaiah 6</a:t>
            </a:r>
            <a:r>
              <a:rPr lang="en-US" sz="5000" dirty="0">
                <a:effectLst>
                  <a:glow rad="228600">
                    <a:srgbClr val="000000"/>
                  </a:glow>
                </a:effectLst>
              </a:rPr>
              <a:t>	</a:t>
            </a:r>
            <a:endParaRPr lang="en-US" sz="5000" dirty="0" smtClean="0">
              <a:effectLst>
                <a:glow rad="228600">
                  <a:srgbClr val="000000"/>
                </a:glow>
              </a:effectLst>
            </a:endParaRPr>
          </a:p>
          <a:p>
            <a:pPr algn="just">
              <a:buNone/>
            </a:pPr>
            <a:r>
              <a:rPr lang="en-US" sz="5000" dirty="0">
                <a:effectLst>
                  <a:glow rad="228600">
                    <a:srgbClr val="000000"/>
                  </a:glow>
                </a:effectLst>
              </a:rPr>
              <a:t>	</a:t>
            </a:r>
            <a:r>
              <a:rPr lang="en-US" sz="5000" dirty="0" smtClean="0">
                <a:effectLst>
                  <a:glow rad="228600">
                    <a:srgbClr val="000000"/>
                  </a:glow>
                </a:effectLst>
              </a:rPr>
              <a:t>The unclean lips</a:t>
            </a:r>
          </a:p>
          <a:p>
            <a:pPr algn="just">
              <a:buNone/>
            </a:pPr>
            <a:r>
              <a:rPr lang="en-US" sz="5000" dirty="0">
                <a:effectLst>
                  <a:glow rad="228600">
                    <a:srgbClr val="000000"/>
                  </a:glow>
                </a:effectLst>
              </a:rPr>
              <a:t>	</a:t>
            </a:r>
            <a:r>
              <a:rPr lang="en-US" sz="5000" dirty="0" smtClean="0">
                <a:effectLst>
                  <a:glow rad="228600">
                    <a:srgbClr val="000000"/>
                  </a:glow>
                </a:effectLst>
              </a:rPr>
              <a:t>A Live Coal that removed impurity</a:t>
            </a:r>
            <a:endParaRPr lang="en-US" sz="5000" dirty="0">
              <a:effectLst>
                <a:glow rad="228600">
                  <a:srgbClr val="000000"/>
                </a:glow>
              </a:effectLst>
            </a:endParaRPr>
          </a:p>
        </p:txBody>
      </p:sp>
    </p:spTree>
    <p:extLst>
      <p:ext uri="{BB962C8B-B14F-4D97-AF65-F5344CB8AC3E}">
        <p14:creationId xmlns:p14="http://schemas.microsoft.com/office/powerpoint/2010/main" val="1620244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air of tongs pulling a live coal out of a fi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3050" y="1"/>
            <a:ext cx="6838950" cy="6838951"/>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274320" y="1600200"/>
            <a:ext cx="9593580" cy="4892040"/>
          </a:xfrm>
        </p:spPr>
        <p:txBody>
          <a:bodyPr>
            <a:noAutofit/>
          </a:bodyPr>
          <a:lstStyle/>
          <a:p>
            <a:pPr algn="just">
              <a:buNone/>
            </a:pPr>
            <a:r>
              <a:rPr lang="en-US" sz="5600" dirty="0" smtClean="0">
                <a:effectLst>
                  <a:glow rad="228600">
                    <a:srgbClr val="000000"/>
                  </a:glow>
                </a:effectLst>
              </a:rPr>
              <a:t>	</a:t>
            </a:r>
            <a:r>
              <a:rPr lang="en-US" sz="5200" i="1" dirty="0" smtClean="0">
                <a:effectLst>
                  <a:glow rad="228600">
                    <a:srgbClr val="000000"/>
                  </a:glow>
                </a:effectLst>
              </a:rPr>
              <a:t>Such </a:t>
            </a:r>
            <a:r>
              <a:rPr lang="en-US" sz="5200" i="1" dirty="0">
                <a:effectLst>
                  <a:glow rad="228600">
                    <a:srgbClr val="000000"/>
                  </a:glow>
                </a:effectLst>
              </a:rPr>
              <a:t>were some of you; but you were </a:t>
            </a:r>
            <a:r>
              <a:rPr lang="en-US" sz="5200" i="1" dirty="0">
                <a:solidFill>
                  <a:srgbClr val="FFFF00"/>
                </a:solidFill>
                <a:effectLst>
                  <a:glow rad="228600">
                    <a:srgbClr val="000000"/>
                  </a:glow>
                </a:effectLst>
              </a:rPr>
              <a:t>washed</a:t>
            </a:r>
            <a:r>
              <a:rPr lang="en-US" sz="5200" i="1" dirty="0">
                <a:effectLst>
                  <a:glow rad="228600">
                    <a:srgbClr val="000000"/>
                  </a:glow>
                </a:effectLst>
              </a:rPr>
              <a:t>, but you were </a:t>
            </a:r>
            <a:r>
              <a:rPr lang="en-US" sz="5200" i="1" dirty="0">
                <a:solidFill>
                  <a:srgbClr val="FFFF00"/>
                </a:solidFill>
                <a:effectLst>
                  <a:glow rad="228600">
                    <a:srgbClr val="000000"/>
                  </a:glow>
                </a:effectLst>
              </a:rPr>
              <a:t>sanctified</a:t>
            </a:r>
            <a:r>
              <a:rPr lang="en-US" sz="5200" i="1" dirty="0">
                <a:effectLst>
                  <a:glow rad="228600">
                    <a:srgbClr val="000000"/>
                  </a:glow>
                </a:effectLst>
              </a:rPr>
              <a:t>, but you were </a:t>
            </a:r>
            <a:r>
              <a:rPr lang="en-US" sz="5200" i="1" dirty="0">
                <a:solidFill>
                  <a:srgbClr val="FFFF00"/>
                </a:solidFill>
                <a:effectLst>
                  <a:glow rad="228600">
                    <a:srgbClr val="000000"/>
                  </a:glow>
                </a:effectLst>
              </a:rPr>
              <a:t>justified</a:t>
            </a:r>
            <a:r>
              <a:rPr lang="en-US" sz="5200" i="1" dirty="0">
                <a:effectLst>
                  <a:glow rad="228600">
                    <a:srgbClr val="000000"/>
                  </a:glow>
                </a:effectLst>
              </a:rPr>
              <a:t> in the name of the Lord Jesus Christ and in the Spirit of our </a:t>
            </a:r>
            <a:r>
              <a:rPr lang="en-US" sz="5200" i="1" dirty="0" smtClean="0">
                <a:effectLst>
                  <a:glow rad="228600">
                    <a:srgbClr val="000000"/>
                  </a:glow>
                </a:effectLst>
              </a:rPr>
              <a:t>God 				</a:t>
            </a:r>
            <a:r>
              <a:rPr lang="en-US" sz="5200" dirty="0" smtClean="0">
                <a:effectLst>
                  <a:glow rad="228600">
                    <a:srgbClr val="000000"/>
                  </a:glow>
                </a:effectLst>
              </a:rPr>
              <a:t>1 Corinthians </a:t>
            </a:r>
            <a:r>
              <a:rPr lang="en-US" sz="5200" dirty="0">
                <a:effectLst>
                  <a:glow rad="228600">
                    <a:srgbClr val="000000"/>
                  </a:glow>
                </a:effectLst>
              </a:rPr>
              <a:t>6:11 </a:t>
            </a:r>
          </a:p>
        </p:txBody>
      </p:sp>
      <p:sp>
        <p:nvSpPr>
          <p:cNvPr id="6" name="Title 1"/>
          <p:cNvSpPr>
            <a:spLocks noGrp="1"/>
          </p:cNvSpPr>
          <p:nvPr>
            <p:ph type="title"/>
          </p:nvPr>
        </p:nvSpPr>
        <p:spPr>
          <a:xfrm>
            <a:off x="0" y="1"/>
            <a:ext cx="6305550" cy="1690688"/>
          </a:xfrm>
        </p:spPr>
        <p:txBody>
          <a:bodyPr>
            <a:noAutofit/>
          </a:bodyPr>
          <a:lstStyle/>
          <a:p>
            <a:pPr algn="ctr"/>
            <a:r>
              <a:rPr lang="en-US" sz="7200" dirty="0" smtClean="0">
                <a:effectLst>
                  <a:glow rad="228600">
                    <a:srgbClr val="000204"/>
                  </a:glow>
                </a:effectLst>
              </a:rPr>
              <a:t>Isaiah’s Lesson</a:t>
            </a:r>
            <a:endParaRPr lang="en-US" sz="7200" dirty="0">
              <a:effectLst>
                <a:glow rad="228600">
                  <a:srgbClr val="000204"/>
                </a:glow>
              </a:effectLst>
            </a:endParaRPr>
          </a:p>
        </p:txBody>
      </p:sp>
    </p:spTree>
    <p:extLst>
      <p:ext uri="{BB962C8B-B14F-4D97-AF65-F5344CB8AC3E}">
        <p14:creationId xmlns:p14="http://schemas.microsoft.com/office/powerpoint/2010/main" val="2802806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7200" dirty="0" smtClean="0"/>
              <a:t>How Do We Remain Holy</a:t>
            </a:r>
            <a:endParaRPr lang="en-US" sz="7200" dirty="0"/>
          </a:p>
        </p:txBody>
      </p:sp>
      <p:sp>
        <p:nvSpPr>
          <p:cNvPr id="3" name="Content Placeholder 2"/>
          <p:cNvSpPr>
            <a:spLocks noGrp="1"/>
          </p:cNvSpPr>
          <p:nvPr>
            <p:ph idx="1"/>
          </p:nvPr>
        </p:nvSpPr>
        <p:spPr>
          <a:xfrm>
            <a:off x="274320" y="1600200"/>
            <a:ext cx="11393424" cy="4892040"/>
          </a:xfrm>
        </p:spPr>
        <p:txBody>
          <a:bodyPr>
            <a:noAutofit/>
          </a:bodyPr>
          <a:lstStyle/>
          <a:p>
            <a:pPr algn="just">
              <a:buNone/>
            </a:pPr>
            <a:r>
              <a:rPr lang="en-US" sz="5600" dirty="0" smtClean="0"/>
              <a:t>We are made Holy by Jesus Christ</a:t>
            </a:r>
          </a:p>
          <a:p>
            <a:pPr algn="just">
              <a:buNone/>
            </a:pPr>
            <a:r>
              <a:rPr lang="en-US" sz="5600" dirty="0"/>
              <a:t>	</a:t>
            </a:r>
            <a:r>
              <a:rPr lang="en-US" sz="5600" dirty="0" smtClean="0"/>
              <a:t>Baptism into Christ</a:t>
            </a:r>
          </a:p>
          <a:p>
            <a:pPr algn="just">
              <a:buNone/>
            </a:pPr>
            <a:r>
              <a:rPr lang="en-US" sz="5600" dirty="0"/>
              <a:t>	</a:t>
            </a:r>
            <a:r>
              <a:rPr lang="en-US" sz="5600" dirty="0" smtClean="0"/>
              <a:t>Maintaining our Holy Robes</a:t>
            </a:r>
            <a:endParaRPr lang="en-US" sz="5200" dirty="0" smtClean="0"/>
          </a:p>
        </p:txBody>
      </p:sp>
    </p:spTree>
    <p:extLst>
      <p:ext uri="{BB962C8B-B14F-4D97-AF65-F5344CB8AC3E}">
        <p14:creationId xmlns:p14="http://schemas.microsoft.com/office/powerpoint/2010/main" val="72794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7200" dirty="0"/>
              <a:t>How Do We Remain Holy</a:t>
            </a:r>
            <a:endParaRPr lang="en-US" sz="7200" dirty="0"/>
          </a:p>
        </p:txBody>
      </p:sp>
      <p:sp>
        <p:nvSpPr>
          <p:cNvPr id="3" name="Content Placeholder 2"/>
          <p:cNvSpPr>
            <a:spLocks noGrp="1"/>
          </p:cNvSpPr>
          <p:nvPr>
            <p:ph idx="1"/>
          </p:nvPr>
        </p:nvSpPr>
        <p:spPr>
          <a:xfrm>
            <a:off x="274320" y="1600200"/>
            <a:ext cx="11393424" cy="4892040"/>
          </a:xfrm>
        </p:spPr>
        <p:txBody>
          <a:bodyPr>
            <a:noAutofit/>
          </a:bodyPr>
          <a:lstStyle/>
          <a:p>
            <a:pPr algn="just">
              <a:buNone/>
            </a:pPr>
            <a:r>
              <a:rPr lang="en-US" sz="5600" dirty="0"/>
              <a:t>	</a:t>
            </a:r>
            <a:r>
              <a:rPr lang="en-US" sz="5200" dirty="0" smtClean="0"/>
              <a:t>"</a:t>
            </a:r>
            <a:r>
              <a:rPr lang="en-US" sz="5200" i="1" dirty="0"/>
              <a:t>You have a few names even in Sardis who have not defiled their garments; and they shall walk with Me in white, for they are worthy</a:t>
            </a:r>
            <a:r>
              <a:rPr lang="en-US" sz="5200" dirty="0" smtClean="0"/>
              <a:t>.” 														Revelation </a:t>
            </a:r>
            <a:r>
              <a:rPr lang="en-US" sz="5200" dirty="0"/>
              <a:t>3:4 </a:t>
            </a:r>
            <a:endParaRPr lang="en-US" sz="5200" dirty="0" smtClean="0"/>
          </a:p>
        </p:txBody>
      </p:sp>
    </p:spTree>
    <p:extLst>
      <p:ext uri="{BB962C8B-B14F-4D97-AF65-F5344CB8AC3E}">
        <p14:creationId xmlns:p14="http://schemas.microsoft.com/office/powerpoint/2010/main" val="688894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7200" dirty="0"/>
              <a:t>How Do We Remain Holy</a:t>
            </a:r>
            <a:endParaRPr lang="en-US" sz="7200" dirty="0"/>
          </a:p>
        </p:txBody>
      </p:sp>
      <p:sp>
        <p:nvSpPr>
          <p:cNvPr id="3" name="Content Placeholder 2"/>
          <p:cNvSpPr>
            <a:spLocks noGrp="1"/>
          </p:cNvSpPr>
          <p:nvPr>
            <p:ph idx="1"/>
          </p:nvPr>
        </p:nvSpPr>
        <p:spPr>
          <a:xfrm>
            <a:off x="274320" y="1600200"/>
            <a:ext cx="11393424" cy="4892040"/>
          </a:xfrm>
        </p:spPr>
        <p:txBody>
          <a:bodyPr>
            <a:noAutofit/>
          </a:bodyPr>
          <a:lstStyle/>
          <a:p>
            <a:pPr algn="just">
              <a:buNone/>
            </a:pPr>
            <a:r>
              <a:rPr lang="en-US" sz="5600" dirty="0"/>
              <a:t>	</a:t>
            </a:r>
            <a:r>
              <a:rPr lang="en-US" sz="5200" dirty="0" smtClean="0"/>
              <a:t>"</a:t>
            </a:r>
            <a:r>
              <a:rPr lang="en-US" sz="5200" i="1" dirty="0"/>
              <a:t>You have a few names even in Sardis who have not </a:t>
            </a:r>
            <a:r>
              <a:rPr lang="en-US" sz="5200" i="1" dirty="0">
                <a:solidFill>
                  <a:srgbClr val="FFFF00"/>
                </a:solidFill>
              </a:rPr>
              <a:t>defiled</a:t>
            </a:r>
            <a:r>
              <a:rPr lang="en-US" sz="5200" i="1" dirty="0"/>
              <a:t> their garments; and they shall walk with Me in white, for they are worthy</a:t>
            </a:r>
            <a:r>
              <a:rPr lang="en-US" sz="5200" dirty="0" smtClean="0"/>
              <a:t>.” 														Revelation </a:t>
            </a:r>
            <a:r>
              <a:rPr lang="en-US" sz="5200" dirty="0"/>
              <a:t>3:4 </a:t>
            </a:r>
            <a:endParaRPr lang="en-US" sz="5200" dirty="0" smtClean="0"/>
          </a:p>
        </p:txBody>
      </p:sp>
    </p:spTree>
    <p:extLst>
      <p:ext uri="{BB962C8B-B14F-4D97-AF65-F5344CB8AC3E}">
        <p14:creationId xmlns:p14="http://schemas.microsoft.com/office/powerpoint/2010/main" val="2687815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7200" dirty="0"/>
              <a:t>How Do We Remain Holy</a:t>
            </a:r>
            <a:endParaRPr lang="en-US" sz="7200" dirty="0"/>
          </a:p>
        </p:txBody>
      </p:sp>
      <p:sp>
        <p:nvSpPr>
          <p:cNvPr id="3" name="Content Placeholder 2"/>
          <p:cNvSpPr>
            <a:spLocks noGrp="1"/>
          </p:cNvSpPr>
          <p:nvPr>
            <p:ph idx="1"/>
          </p:nvPr>
        </p:nvSpPr>
        <p:spPr>
          <a:xfrm>
            <a:off x="274320" y="1600200"/>
            <a:ext cx="11393424" cy="4892040"/>
          </a:xfrm>
        </p:spPr>
        <p:txBody>
          <a:bodyPr>
            <a:noAutofit/>
          </a:bodyPr>
          <a:lstStyle/>
          <a:p>
            <a:pPr algn="just">
              <a:buNone/>
            </a:pPr>
            <a:r>
              <a:rPr lang="en-US" sz="5600" i="1" dirty="0" smtClean="0"/>
              <a:t> </a:t>
            </a:r>
            <a:r>
              <a:rPr lang="en-US" sz="5400" i="1" dirty="0"/>
              <a:t>	Do you not know that you are the temple of God and that the Spirit of God dwells in you? If anyone </a:t>
            </a:r>
            <a:r>
              <a:rPr lang="en-US" sz="5400" i="1" dirty="0">
                <a:solidFill>
                  <a:srgbClr val="FFFF00"/>
                </a:solidFill>
              </a:rPr>
              <a:t>defiles</a:t>
            </a:r>
            <a:r>
              <a:rPr lang="en-US" sz="5400" i="1" dirty="0"/>
              <a:t> the temple of God, God will destroy him. For the temple of God is holy, which temple you are</a:t>
            </a:r>
            <a:r>
              <a:rPr lang="en-US" sz="5400" dirty="0"/>
              <a:t>. </a:t>
            </a:r>
            <a:r>
              <a:rPr lang="en-US" sz="5400" dirty="0" smtClean="0"/>
              <a:t>												1 </a:t>
            </a:r>
            <a:r>
              <a:rPr lang="en-US" sz="5400" dirty="0"/>
              <a:t>Corinthians </a:t>
            </a:r>
            <a:r>
              <a:rPr lang="en-US" sz="5400" dirty="0" smtClean="0"/>
              <a:t>3:16-17</a:t>
            </a:r>
            <a:endParaRPr lang="en-US" sz="5400" dirty="0"/>
          </a:p>
          <a:p>
            <a:pPr algn="just">
              <a:buNone/>
            </a:pPr>
            <a:endParaRPr lang="en-US" sz="5200" dirty="0" smtClean="0"/>
          </a:p>
        </p:txBody>
      </p:sp>
    </p:spTree>
    <p:extLst>
      <p:ext uri="{BB962C8B-B14F-4D97-AF65-F5344CB8AC3E}">
        <p14:creationId xmlns:p14="http://schemas.microsoft.com/office/powerpoint/2010/main" val="1037204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7200" dirty="0"/>
              <a:t>How Do We Remain Holy</a:t>
            </a:r>
            <a:endParaRPr lang="en-US" sz="7200" dirty="0"/>
          </a:p>
        </p:txBody>
      </p:sp>
      <p:sp>
        <p:nvSpPr>
          <p:cNvPr id="3" name="Content Placeholder 2"/>
          <p:cNvSpPr>
            <a:spLocks noGrp="1"/>
          </p:cNvSpPr>
          <p:nvPr>
            <p:ph idx="1"/>
          </p:nvPr>
        </p:nvSpPr>
        <p:spPr>
          <a:xfrm>
            <a:off x="274320" y="1600200"/>
            <a:ext cx="11393424" cy="6305550"/>
          </a:xfrm>
        </p:spPr>
        <p:txBody>
          <a:bodyPr>
            <a:noAutofit/>
          </a:bodyPr>
          <a:lstStyle/>
          <a:p>
            <a:pPr algn="just">
              <a:buNone/>
            </a:pPr>
            <a:r>
              <a:rPr lang="en-US" sz="5200" dirty="0" smtClean="0"/>
              <a:t>How do we defile the temple?</a:t>
            </a:r>
          </a:p>
          <a:p>
            <a:pPr>
              <a:buNone/>
            </a:pPr>
            <a:r>
              <a:rPr lang="en-US" sz="5200" dirty="0" smtClean="0"/>
              <a:t>	Sexual </a:t>
            </a:r>
            <a:r>
              <a:rPr lang="en-US" sz="5200" dirty="0"/>
              <a:t>Immorality </a:t>
            </a:r>
            <a:r>
              <a:rPr lang="en-US" sz="5200" dirty="0" smtClean="0"/>
              <a:t> </a:t>
            </a:r>
            <a:r>
              <a:rPr lang="en-US" sz="5200" dirty="0" smtClean="0"/>
              <a:t>- 1 Cor. 6:18-19</a:t>
            </a:r>
            <a:endParaRPr lang="en-US" sz="5200" dirty="0"/>
          </a:p>
          <a:p>
            <a:pPr>
              <a:buNone/>
            </a:pPr>
            <a:r>
              <a:rPr lang="en-US" sz="5200" dirty="0"/>
              <a:t>	</a:t>
            </a:r>
            <a:r>
              <a:rPr lang="en-US" sz="5200" dirty="0" smtClean="0"/>
              <a:t>Evil speech – James 3:6</a:t>
            </a:r>
            <a:endParaRPr lang="en-US" sz="5200" dirty="0"/>
          </a:p>
          <a:p>
            <a:pPr>
              <a:buNone/>
            </a:pPr>
            <a:r>
              <a:rPr lang="en-US" sz="5200" dirty="0" smtClean="0"/>
              <a:t>	</a:t>
            </a:r>
            <a:r>
              <a:rPr lang="en-US" sz="5200" dirty="0" smtClean="0"/>
              <a:t>Bitter heart – Heb. 12:15</a:t>
            </a:r>
          </a:p>
          <a:p>
            <a:pPr>
              <a:buNone/>
            </a:pPr>
            <a:r>
              <a:rPr lang="en-US" sz="5200" dirty="0"/>
              <a:t>	</a:t>
            </a:r>
            <a:r>
              <a:rPr lang="en-US" sz="5200" dirty="0" smtClean="0"/>
              <a:t>False doctrines – Titus 1:14-15</a:t>
            </a:r>
            <a:r>
              <a:rPr lang="en-US" sz="5200" dirty="0"/>
              <a:t>	</a:t>
            </a:r>
            <a:endParaRPr lang="en-US" sz="5200" dirty="0"/>
          </a:p>
        </p:txBody>
      </p:sp>
    </p:spTree>
    <p:extLst>
      <p:ext uri="{BB962C8B-B14F-4D97-AF65-F5344CB8AC3E}">
        <p14:creationId xmlns:p14="http://schemas.microsoft.com/office/powerpoint/2010/main" val="1959719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7200" dirty="0"/>
              <a:t>How Do We Remain Holy</a:t>
            </a:r>
            <a:endParaRPr lang="en-US" sz="7200" dirty="0"/>
          </a:p>
        </p:txBody>
      </p:sp>
      <p:sp>
        <p:nvSpPr>
          <p:cNvPr id="3" name="Content Placeholder 2"/>
          <p:cNvSpPr>
            <a:spLocks noGrp="1"/>
          </p:cNvSpPr>
          <p:nvPr>
            <p:ph idx="1"/>
          </p:nvPr>
        </p:nvSpPr>
        <p:spPr>
          <a:xfrm>
            <a:off x="274320" y="1447800"/>
            <a:ext cx="11574780" cy="6800850"/>
          </a:xfrm>
        </p:spPr>
        <p:txBody>
          <a:bodyPr>
            <a:noAutofit/>
          </a:bodyPr>
          <a:lstStyle/>
          <a:p>
            <a:pPr algn="just">
              <a:buNone/>
            </a:pPr>
            <a:r>
              <a:rPr lang="en-US" sz="5200" dirty="0" smtClean="0"/>
              <a:t>	</a:t>
            </a:r>
            <a:r>
              <a:rPr lang="en-US" sz="4600" i="1" dirty="0" smtClean="0"/>
              <a:t>For </a:t>
            </a:r>
            <a:r>
              <a:rPr lang="en-US" sz="4600" i="1" dirty="0"/>
              <a:t>we have spent enough of our past lifetime in doing the will of the Gentiles--when we walked in lewdness, lusts, drunkenness, revelries, drinking parties, and abominable </a:t>
            </a:r>
            <a:r>
              <a:rPr lang="en-US" sz="4600" i="1" dirty="0" smtClean="0"/>
              <a:t>idolatries. </a:t>
            </a:r>
            <a:r>
              <a:rPr lang="en-US" sz="4600" i="1" dirty="0"/>
              <a:t>In regard to these, they think it strange that you do not run with them in the same flood of dissipation, speaking evil of you</a:t>
            </a:r>
            <a:r>
              <a:rPr lang="en-US" sz="4600" dirty="0" smtClean="0"/>
              <a:t>. 								1 Peter 4:3-4</a:t>
            </a:r>
            <a:r>
              <a:rPr lang="en-US" sz="4400" dirty="0"/>
              <a:t>	</a:t>
            </a:r>
            <a:endParaRPr lang="en-US" sz="4400" dirty="0"/>
          </a:p>
        </p:txBody>
      </p:sp>
    </p:spTree>
    <p:extLst>
      <p:ext uri="{BB962C8B-B14F-4D97-AF65-F5344CB8AC3E}">
        <p14:creationId xmlns:p14="http://schemas.microsoft.com/office/powerpoint/2010/main" val="1595267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7200" dirty="0"/>
              <a:t>How Do We Remain Holy</a:t>
            </a:r>
            <a:endParaRPr lang="en-US" sz="7200" dirty="0"/>
          </a:p>
        </p:txBody>
      </p:sp>
      <p:sp>
        <p:nvSpPr>
          <p:cNvPr id="3" name="Content Placeholder 2"/>
          <p:cNvSpPr>
            <a:spLocks noGrp="1"/>
          </p:cNvSpPr>
          <p:nvPr>
            <p:ph idx="1"/>
          </p:nvPr>
        </p:nvSpPr>
        <p:spPr>
          <a:xfrm>
            <a:off x="304800" y="1524000"/>
            <a:ext cx="11487912" cy="5058729"/>
          </a:xfrm>
        </p:spPr>
        <p:txBody>
          <a:bodyPr>
            <a:noAutofit/>
          </a:bodyPr>
          <a:lstStyle/>
          <a:p>
            <a:pPr>
              <a:buNone/>
            </a:pPr>
            <a:r>
              <a:rPr lang="en-US" sz="5200" dirty="0" smtClean="0"/>
              <a:t>What happens when we are defiled?</a:t>
            </a:r>
          </a:p>
          <a:p>
            <a:pPr>
              <a:buNone/>
            </a:pPr>
            <a:r>
              <a:rPr lang="en-US" sz="5200" dirty="0"/>
              <a:t>	</a:t>
            </a:r>
            <a:r>
              <a:rPr lang="en-US" sz="5200" dirty="0" smtClean="0"/>
              <a:t>John 9:31 – our prayers are not heard</a:t>
            </a:r>
          </a:p>
          <a:p>
            <a:pPr>
              <a:buNone/>
            </a:pPr>
            <a:r>
              <a:rPr lang="en-US" sz="5200" dirty="0"/>
              <a:t>	</a:t>
            </a:r>
            <a:r>
              <a:rPr lang="en-US" sz="5200" dirty="0" smtClean="0"/>
              <a:t>Proverbs 15:8 – our sacrifices are in vain</a:t>
            </a:r>
          </a:p>
          <a:p>
            <a:pPr>
              <a:buNone/>
            </a:pPr>
            <a:r>
              <a:rPr lang="en-US" sz="5200" dirty="0"/>
              <a:t>	</a:t>
            </a:r>
            <a:r>
              <a:rPr lang="en-US" sz="5200" dirty="0" smtClean="0"/>
              <a:t>Matthew 7:23 – entrance is denied</a:t>
            </a:r>
            <a:endParaRPr lang="en-US" sz="5200" dirty="0"/>
          </a:p>
        </p:txBody>
      </p:sp>
    </p:spTree>
    <p:extLst>
      <p:ext uri="{BB962C8B-B14F-4D97-AF65-F5344CB8AC3E}">
        <p14:creationId xmlns:p14="http://schemas.microsoft.com/office/powerpoint/2010/main" val="3625646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Autofit/>
          </a:bodyPr>
          <a:lstStyle/>
          <a:p>
            <a:pPr algn="ctr"/>
            <a:r>
              <a:rPr lang="en-US" sz="7200" dirty="0" smtClean="0"/>
              <a:t>How Do We Restore </a:t>
            </a:r>
            <a:r>
              <a:rPr lang="en-US" sz="7200" dirty="0" err="1" smtClean="0"/>
              <a:t>Holilness</a:t>
            </a:r>
            <a:endParaRPr lang="en-US" sz="7200" dirty="0"/>
          </a:p>
        </p:txBody>
      </p:sp>
      <p:sp>
        <p:nvSpPr>
          <p:cNvPr id="3" name="Content Placeholder 2"/>
          <p:cNvSpPr>
            <a:spLocks noGrp="1"/>
          </p:cNvSpPr>
          <p:nvPr>
            <p:ph idx="1"/>
          </p:nvPr>
        </p:nvSpPr>
        <p:spPr>
          <a:xfrm>
            <a:off x="247650" y="1690689"/>
            <a:ext cx="11545062" cy="4892040"/>
          </a:xfrm>
        </p:spPr>
        <p:txBody>
          <a:bodyPr>
            <a:noAutofit/>
          </a:bodyPr>
          <a:lstStyle/>
          <a:p>
            <a:pPr algn="just">
              <a:buNone/>
            </a:pPr>
            <a:r>
              <a:rPr lang="en-US" sz="5200" dirty="0" smtClean="0">
                <a:effectLst>
                  <a:glow rad="228600">
                    <a:srgbClr val="000000"/>
                  </a:glow>
                </a:effectLst>
              </a:rPr>
              <a:t>Can defilement be repaired?</a:t>
            </a:r>
          </a:p>
          <a:p>
            <a:pPr algn="just">
              <a:buNone/>
            </a:pPr>
            <a:r>
              <a:rPr lang="en-US" sz="5200" i="1" dirty="0" smtClean="0">
                <a:effectLst>
                  <a:glow rad="228600">
                    <a:srgbClr val="000000"/>
                  </a:glow>
                </a:effectLst>
              </a:rPr>
              <a:t>	If </a:t>
            </a:r>
            <a:r>
              <a:rPr lang="en-US" sz="5200" i="1" dirty="0">
                <a:effectLst>
                  <a:glow rad="228600">
                    <a:srgbClr val="000000"/>
                  </a:glow>
                </a:effectLst>
              </a:rPr>
              <a:t>we confess our sins, He is faithful and righteous to forgive us our sins and to </a:t>
            </a:r>
            <a:r>
              <a:rPr lang="en-US" sz="5200" i="1" dirty="0">
                <a:solidFill>
                  <a:srgbClr val="FFFF00"/>
                </a:solidFill>
                <a:effectLst>
                  <a:glow rad="228600">
                    <a:srgbClr val="000000"/>
                  </a:glow>
                </a:effectLst>
              </a:rPr>
              <a:t>cleanse</a:t>
            </a:r>
            <a:r>
              <a:rPr lang="en-US" sz="5200" i="1" dirty="0">
                <a:effectLst>
                  <a:glow rad="228600">
                    <a:srgbClr val="000000"/>
                  </a:glow>
                </a:effectLst>
              </a:rPr>
              <a:t> us from all unrighteousness </a:t>
            </a:r>
            <a:r>
              <a:rPr lang="en-US" sz="5200" dirty="0">
                <a:effectLst>
                  <a:glow rad="228600">
                    <a:srgbClr val="000000"/>
                  </a:glow>
                </a:effectLst>
              </a:rPr>
              <a:t>					</a:t>
            </a:r>
            <a:r>
              <a:rPr lang="en-US" sz="5200" dirty="0" smtClean="0">
                <a:effectLst>
                  <a:glow rad="228600">
                    <a:srgbClr val="000000"/>
                  </a:glow>
                </a:effectLst>
              </a:rPr>
              <a:t>					1 </a:t>
            </a:r>
            <a:r>
              <a:rPr lang="en-US" sz="5200" dirty="0">
                <a:effectLst>
                  <a:glow rad="228600">
                    <a:srgbClr val="000000"/>
                  </a:glow>
                </a:effectLst>
              </a:rPr>
              <a:t>John 1:9 </a:t>
            </a:r>
          </a:p>
        </p:txBody>
      </p:sp>
    </p:spTree>
    <p:extLst>
      <p:ext uri="{BB962C8B-B14F-4D97-AF65-F5344CB8AC3E}">
        <p14:creationId xmlns:p14="http://schemas.microsoft.com/office/powerpoint/2010/main" val="1019522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4" y="38101"/>
            <a:ext cx="12056533" cy="1310835"/>
          </a:xfrm>
        </p:spPr>
        <p:txBody>
          <a:bodyPr>
            <a:noAutofit/>
          </a:bodyPr>
          <a:lstStyle/>
          <a:p>
            <a:pPr algn="ctr"/>
            <a:r>
              <a:rPr lang="en-US" sz="5900" dirty="0" smtClean="0"/>
              <a:t>Parable of Self-Righteous: </a:t>
            </a:r>
            <a:r>
              <a:rPr lang="en-US" sz="5900" dirty="0"/>
              <a:t>Luke </a:t>
            </a:r>
            <a:r>
              <a:rPr lang="en-US" sz="5900" dirty="0" smtClean="0"/>
              <a:t>18:9-14</a:t>
            </a:r>
            <a:endParaRPr lang="en-US" sz="5900" dirty="0"/>
          </a:p>
        </p:txBody>
      </p:sp>
      <p:sp>
        <p:nvSpPr>
          <p:cNvPr id="4" name="Content Placeholder 3"/>
          <p:cNvSpPr>
            <a:spLocks noGrp="1"/>
          </p:cNvSpPr>
          <p:nvPr>
            <p:ph idx="1"/>
          </p:nvPr>
        </p:nvSpPr>
        <p:spPr>
          <a:xfrm>
            <a:off x="255639" y="1573874"/>
            <a:ext cx="11868628" cy="5540264"/>
          </a:xfrm>
        </p:spPr>
        <p:txBody>
          <a:bodyPr>
            <a:normAutofit/>
          </a:bodyPr>
          <a:lstStyle/>
          <a:p>
            <a:pPr marL="0" indent="0">
              <a:buNone/>
            </a:pPr>
            <a:r>
              <a:rPr lang="en-US" sz="5000" dirty="0" smtClean="0"/>
              <a:t>Was </a:t>
            </a:r>
            <a:r>
              <a:rPr lang="en-US" sz="5000" dirty="0"/>
              <a:t>the Pharisee sinning in declaring his good works? Were his works sinful?</a:t>
            </a:r>
          </a:p>
          <a:p>
            <a:pPr marL="0" indent="0">
              <a:buNone/>
            </a:pPr>
            <a:r>
              <a:rPr lang="en-US" sz="5000" dirty="0" smtClean="0"/>
              <a:t>What </a:t>
            </a:r>
            <a:r>
              <a:rPr lang="en-US" sz="5000" dirty="0"/>
              <a:t>does it mean to be justified?</a:t>
            </a:r>
          </a:p>
          <a:p>
            <a:pPr marL="0" indent="0">
              <a:buNone/>
            </a:pPr>
            <a:r>
              <a:rPr lang="en-US" sz="5000" dirty="0" smtClean="0"/>
              <a:t>Why </a:t>
            </a:r>
            <a:r>
              <a:rPr lang="en-US" sz="5000" dirty="0"/>
              <a:t>was the tax collector justified?</a:t>
            </a:r>
          </a:p>
          <a:p>
            <a:pPr marL="0" indent="0">
              <a:buNone/>
            </a:pPr>
            <a:r>
              <a:rPr lang="en-US" sz="5000" dirty="0" smtClean="0"/>
              <a:t>If </a:t>
            </a:r>
            <a:r>
              <a:rPr lang="en-US" sz="5000" dirty="0"/>
              <a:t>you were retelling this parable today about two Christians, how would it go?</a:t>
            </a:r>
          </a:p>
        </p:txBody>
      </p:sp>
    </p:spTree>
    <p:extLst>
      <p:ext uri="{BB962C8B-B14F-4D97-AF65-F5344CB8AC3E}">
        <p14:creationId xmlns:p14="http://schemas.microsoft.com/office/powerpoint/2010/main" val="2779114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72817"/>
          </a:xfrm>
        </p:spPr>
        <p:txBody>
          <a:bodyPr>
            <a:noAutofit/>
          </a:bodyPr>
          <a:lstStyle/>
          <a:p>
            <a:pPr algn="ctr"/>
            <a:r>
              <a:rPr lang="en-US" sz="8800" dirty="0" smtClean="0">
                <a:ln w="18415" cmpd="sng">
                  <a:solidFill>
                    <a:srgbClr val="FFFFFF"/>
                  </a:solidFill>
                  <a:prstDash val="solid"/>
                </a:ln>
                <a:solidFill>
                  <a:srgbClr val="FFFFFF"/>
                </a:solidFill>
                <a:effectLst>
                  <a:glow rad="228600">
                    <a:srgbClr val="000000"/>
                  </a:glow>
                </a:effectLst>
              </a:rPr>
              <a:t>Be Holy</a:t>
            </a:r>
            <a:endParaRPr lang="en-US" sz="8800" dirty="0">
              <a:ln w="18415" cmpd="sng">
                <a:solidFill>
                  <a:srgbClr val="FFFFFF"/>
                </a:solidFill>
                <a:prstDash val="solid"/>
              </a:ln>
              <a:solidFill>
                <a:srgbClr val="FFFFFF"/>
              </a:solidFill>
              <a:effectLst>
                <a:glow rad="228600">
                  <a:srgbClr val="000000"/>
                </a:glow>
              </a:effectLst>
            </a:endParaRPr>
          </a:p>
        </p:txBody>
      </p:sp>
      <p:sp>
        <p:nvSpPr>
          <p:cNvPr id="3" name="Content Placeholder 2"/>
          <p:cNvSpPr>
            <a:spLocks noGrp="1"/>
          </p:cNvSpPr>
          <p:nvPr>
            <p:ph idx="1"/>
          </p:nvPr>
        </p:nvSpPr>
        <p:spPr>
          <a:xfrm>
            <a:off x="378823" y="1280160"/>
            <a:ext cx="11127378" cy="5577840"/>
          </a:xfrm>
        </p:spPr>
        <p:txBody>
          <a:bodyPr>
            <a:noAutofit/>
          </a:bodyPr>
          <a:lstStyle/>
          <a:p>
            <a:pPr marL="0" indent="0" algn="just">
              <a:buNone/>
            </a:pPr>
            <a:r>
              <a:rPr lang="en-US" sz="5200" dirty="0" smtClean="0">
                <a:effectLst>
                  <a:glow rad="228600">
                    <a:srgbClr val="000000"/>
                  </a:glow>
                  <a:outerShdw blurRad="50800" dist="38100" dir="2700000" algn="tl" rotWithShape="0">
                    <a:srgbClr val="000000">
                      <a:alpha val="48000"/>
                    </a:srgbClr>
                  </a:outerShdw>
                </a:effectLst>
              </a:rPr>
              <a:t>If you are in Christ, you are made holy</a:t>
            </a:r>
          </a:p>
          <a:p>
            <a:pPr marL="0" indent="0" algn="just">
              <a:buNone/>
            </a:pPr>
            <a:r>
              <a:rPr lang="en-US" sz="5200" dirty="0">
                <a:effectLst>
                  <a:glow rad="228600">
                    <a:srgbClr val="000000"/>
                  </a:glow>
                  <a:outerShdw blurRad="50800" dist="38100" dir="2700000" algn="tl" rotWithShape="0">
                    <a:srgbClr val="000000">
                      <a:alpha val="48000"/>
                    </a:srgbClr>
                  </a:outerShdw>
                </a:effectLst>
              </a:rPr>
              <a:t>	</a:t>
            </a:r>
            <a:r>
              <a:rPr lang="en-US" sz="5200" dirty="0" smtClean="0">
                <a:effectLst>
                  <a:glow rad="228600">
                    <a:srgbClr val="000000"/>
                  </a:glow>
                  <a:outerShdw blurRad="50800" dist="38100" dir="2700000" algn="tl" rotWithShape="0">
                    <a:srgbClr val="000000">
                      <a:alpha val="48000"/>
                    </a:srgbClr>
                  </a:outerShdw>
                </a:effectLst>
              </a:rPr>
              <a:t>- Your prayers are before God</a:t>
            </a:r>
          </a:p>
          <a:p>
            <a:pPr marL="0" indent="0" algn="just">
              <a:buNone/>
            </a:pPr>
            <a:r>
              <a:rPr lang="en-US" sz="5200" dirty="0">
                <a:effectLst>
                  <a:glow rad="228600">
                    <a:srgbClr val="000000"/>
                  </a:glow>
                  <a:outerShdw blurRad="50800" dist="38100" dir="2700000" algn="tl" rotWithShape="0">
                    <a:srgbClr val="000000">
                      <a:alpha val="48000"/>
                    </a:srgbClr>
                  </a:outerShdw>
                </a:effectLst>
              </a:rPr>
              <a:t>	</a:t>
            </a:r>
            <a:r>
              <a:rPr lang="en-US" sz="5200" dirty="0" smtClean="0">
                <a:effectLst>
                  <a:glow rad="228600">
                    <a:srgbClr val="000000"/>
                  </a:glow>
                  <a:outerShdw blurRad="50800" dist="38100" dir="2700000" algn="tl" rotWithShape="0">
                    <a:srgbClr val="000000">
                      <a:alpha val="48000"/>
                    </a:srgbClr>
                  </a:outerShdw>
                </a:effectLst>
              </a:rPr>
              <a:t>- Your sacrifices are received</a:t>
            </a:r>
          </a:p>
          <a:p>
            <a:pPr marL="0" indent="0" algn="just">
              <a:buNone/>
            </a:pPr>
            <a:r>
              <a:rPr lang="en-US" sz="5200" dirty="0">
                <a:effectLst>
                  <a:glow rad="228600">
                    <a:srgbClr val="000000"/>
                  </a:glow>
                  <a:outerShdw blurRad="50800" dist="38100" dir="2700000" algn="tl" rotWithShape="0">
                    <a:srgbClr val="000000">
                      <a:alpha val="48000"/>
                    </a:srgbClr>
                  </a:outerShdw>
                </a:effectLst>
              </a:rPr>
              <a:t>	</a:t>
            </a:r>
            <a:r>
              <a:rPr lang="en-US" sz="5200" dirty="0" smtClean="0">
                <a:effectLst>
                  <a:glow rad="228600">
                    <a:srgbClr val="000000"/>
                  </a:glow>
                  <a:outerShdw blurRad="50800" dist="38100" dir="2700000" algn="tl" rotWithShape="0">
                    <a:srgbClr val="000000">
                      <a:alpha val="48000"/>
                    </a:srgbClr>
                  </a:outerShdw>
                </a:effectLst>
              </a:rPr>
              <a:t>- Your garment is cleansed</a:t>
            </a:r>
          </a:p>
          <a:p>
            <a:pPr marL="0" indent="0" algn="just">
              <a:buNone/>
            </a:pPr>
            <a:r>
              <a:rPr lang="en-US" sz="5200" dirty="0">
                <a:effectLst>
                  <a:glow rad="228600">
                    <a:srgbClr val="000000"/>
                  </a:glow>
                  <a:outerShdw blurRad="50800" dist="38100" dir="2700000" algn="tl" rotWithShape="0">
                    <a:srgbClr val="000000">
                      <a:alpha val="48000"/>
                    </a:srgbClr>
                  </a:outerShdw>
                </a:effectLst>
              </a:rPr>
              <a:t>	</a:t>
            </a:r>
            <a:r>
              <a:rPr lang="en-US" sz="5200" dirty="0" smtClean="0">
                <a:effectLst>
                  <a:glow rad="228600">
                    <a:srgbClr val="000000"/>
                  </a:glow>
                  <a:outerShdw blurRad="50800" dist="38100" dir="2700000" algn="tl" rotWithShape="0">
                    <a:srgbClr val="000000">
                      <a:alpha val="48000"/>
                    </a:srgbClr>
                  </a:outerShdw>
                </a:effectLst>
              </a:rPr>
              <a:t>- Your hope is certain</a:t>
            </a:r>
          </a:p>
          <a:p>
            <a:pPr marL="0" indent="0" algn="just">
              <a:buNone/>
            </a:pPr>
            <a:r>
              <a:rPr lang="en-US" sz="5200" dirty="0" smtClean="0">
                <a:effectLst>
                  <a:glow rad="228600">
                    <a:srgbClr val="000000"/>
                  </a:glow>
                  <a:outerShdw blurRad="50800" dist="38100" dir="2700000" algn="tl" rotWithShape="0">
                    <a:srgbClr val="000000">
                      <a:alpha val="48000"/>
                    </a:srgbClr>
                  </a:outerShdw>
                </a:effectLst>
              </a:rPr>
              <a:t>Maintain that holiness!</a:t>
            </a:r>
          </a:p>
          <a:p>
            <a:pPr marL="0" indent="0" algn="just">
              <a:buNone/>
            </a:pPr>
            <a:endParaRPr lang="en-US" sz="5200" dirty="0" smtClean="0">
              <a:effectLst>
                <a:glow rad="228600">
                  <a:srgbClr val="000000"/>
                </a:glow>
                <a:outerShdw blurRad="50800" dist="38100" dir="2700000" algn="tl" rotWithShape="0">
                  <a:srgbClr val="000000">
                    <a:alpha val="48000"/>
                  </a:srgbClr>
                </a:outerShdw>
              </a:effectLst>
            </a:endParaRPr>
          </a:p>
        </p:txBody>
      </p:sp>
    </p:spTree>
    <p:extLst>
      <p:ext uri="{BB962C8B-B14F-4D97-AF65-F5344CB8AC3E}">
        <p14:creationId xmlns:p14="http://schemas.microsoft.com/office/powerpoint/2010/main" val="3659148610"/>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endParaRPr lang="en-US"/>
          </a:p>
        </p:txBody>
      </p:sp>
      <p:sp>
        <p:nvSpPr>
          <p:cNvPr id="14" name="Content Placeholder 13"/>
          <p:cNvSpPr>
            <a:spLocks noGrp="1"/>
          </p:cNvSpPr>
          <p:nvPr>
            <p:ph idx="1"/>
          </p:nvPr>
        </p:nvSpPr>
        <p:spPr/>
        <p:txBody>
          <a:bodyPr/>
          <a:lstStyle/>
          <a:p>
            <a:endParaRPr lang="en-US"/>
          </a:p>
        </p:txBody>
      </p:sp>
    </p:spTree>
    <p:extLst>
      <p:ext uri="{BB962C8B-B14F-4D97-AF65-F5344CB8AC3E}">
        <p14:creationId xmlns:p14="http://schemas.microsoft.com/office/powerpoint/2010/main" val="62462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72817"/>
          </a:xfrm>
        </p:spPr>
        <p:txBody>
          <a:bodyPr>
            <a:noAutofit/>
          </a:bodyPr>
          <a:lstStyle/>
          <a:p>
            <a:pPr algn="ctr"/>
            <a:r>
              <a:rPr lang="en-US" sz="8800" dirty="0" smtClean="0">
                <a:ln w="18415" cmpd="sng">
                  <a:solidFill>
                    <a:srgbClr val="FFFFFF"/>
                  </a:solidFill>
                  <a:prstDash val="solid"/>
                </a:ln>
                <a:solidFill>
                  <a:srgbClr val="FFFFFF"/>
                </a:solidFill>
                <a:effectLst>
                  <a:glow rad="228600">
                    <a:srgbClr val="000000"/>
                  </a:glow>
                </a:effectLst>
              </a:rPr>
              <a:t>Putting On Holiness….</a:t>
            </a:r>
            <a:endParaRPr lang="en-US" sz="8800" dirty="0">
              <a:ln w="18415" cmpd="sng">
                <a:solidFill>
                  <a:srgbClr val="FFFFFF"/>
                </a:solidFill>
                <a:prstDash val="solid"/>
              </a:ln>
              <a:solidFill>
                <a:srgbClr val="FFFFFF"/>
              </a:solidFill>
              <a:effectLst>
                <a:glow rad="228600">
                  <a:srgbClr val="000000"/>
                </a:glow>
              </a:effectLst>
            </a:endParaRPr>
          </a:p>
        </p:txBody>
      </p:sp>
      <p:sp>
        <p:nvSpPr>
          <p:cNvPr id="3" name="Content Placeholder 2"/>
          <p:cNvSpPr>
            <a:spLocks noGrp="1"/>
          </p:cNvSpPr>
          <p:nvPr>
            <p:ph idx="1"/>
          </p:nvPr>
        </p:nvSpPr>
        <p:spPr>
          <a:xfrm>
            <a:off x="379185" y="1504335"/>
            <a:ext cx="11433629" cy="5353665"/>
          </a:xfrm>
        </p:spPr>
        <p:txBody>
          <a:bodyPr>
            <a:noAutofit/>
          </a:bodyPr>
          <a:lstStyle/>
          <a:p>
            <a:pPr marL="0" indent="0" algn="just">
              <a:buNone/>
            </a:pPr>
            <a:r>
              <a:rPr lang="en-US" sz="5200" dirty="0" smtClean="0">
                <a:effectLst>
                  <a:glow rad="228600">
                    <a:srgbClr val="000000"/>
                  </a:glow>
                  <a:outerShdw blurRad="50800" dist="38100" dir="2700000" algn="tl" rotWithShape="0">
                    <a:srgbClr val="000000">
                      <a:alpha val="48000"/>
                    </a:srgbClr>
                  </a:outerShdw>
                </a:effectLst>
              </a:rPr>
              <a:t>Begins </a:t>
            </a:r>
            <a:r>
              <a:rPr lang="en-US" sz="5200" dirty="0">
                <a:effectLst>
                  <a:glow rad="228600">
                    <a:srgbClr val="000000"/>
                  </a:glow>
                  <a:outerShdw blurRad="50800" dist="38100" dir="2700000" algn="tl" rotWithShape="0">
                    <a:srgbClr val="000000">
                      <a:alpha val="48000"/>
                    </a:srgbClr>
                  </a:outerShdw>
                </a:effectLst>
              </a:rPr>
              <a:t>with </a:t>
            </a:r>
            <a:r>
              <a:rPr lang="en-US" sz="5200" dirty="0" smtClean="0">
                <a:effectLst>
                  <a:glow rad="228600">
                    <a:srgbClr val="000000"/>
                  </a:glow>
                  <a:outerShdw blurRad="50800" dist="38100" dir="2700000" algn="tl" rotWithShape="0">
                    <a:srgbClr val="000000">
                      <a:alpha val="48000"/>
                    </a:srgbClr>
                  </a:outerShdw>
                </a:effectLst>
              </a:rPr>
              <a:t>Faith – Rom. </a:t>
            </a:r>
            <a:r>
              <a:rPr lang="en-US" sz="5200" dirty="0">
                <a:effectLst>
                  <a:glow rad="228600">
                    <a:srgbClr val="000000"/>
                  </a:glow>
                  <a:outerShdw blurRad="50800" dist="38100" dir="2700000" algn="tl" rotWithShape="0">
                    <a:srgbClr val="000000">
                      <a:alpha val="48000"/>
                    </a:srgbClr>
                  </a:outerShdw>
                </a:effectLst>
              </a:rPr>
              <a:t>10:10</a:t>
            </a:r>
          </a:p>
          <a:p>
            <a:pPr marL="0" indent="0" algn="just">
              <a:buNone/>
            </a:pPr>
            <a:r>
              <a:rPr lang="en-US" sz="5200" dirty="0" smtClean="0">
                <a:effectLst>
                  <a:glow rad="228600">
                    <a:srgbClr val="000000"/>
                  </a:glow>
                  <a:outerShdw blurRad="50800" dist="38100" dir="2700000" algn="tl" rotWithShape="0">
                    <a:srgbClr val="000000">
                      <a:alpha val="48000"/>
                    </a:srgbClr>
                  </a:outerShdw>
                </a:effectLst>
              </a:rPr>
              <a:t>Requires </a:t>
            </a:r>
            <a:r>
              <a:rPr lang="en-US" sz="5200" dirty="0">
                <a:effectLst>
                  <a:glow rad="228600">
                    <a:srgbClr val="000000"/>
                  </a:glow>
                  <a:outerShdw blurRad="50800" dist="38100" dir="2700000" algn="tl" rotWithShape="0">
                    <a:srgbClr val="000000">
                      <a:alpha val="48000"/>
                    </a:srgbClr>
                  </a:outerShdw>
                </a:effectLst>
              </a:rPr>
              <a:t>a </a:t>
            </a:r>
            <a:r>
              <a:rPr lang="en-US" sz="5200" dirty="0" smtClean="0">
                <a:effectLst>
                  <a:glow rad="228600">
                    <a:srgbClr val="000000"/>
                  </a:glow>
                  <a:outerShdw blurRad="50800" dist="38100" dir="2700000" algn="tl" rotWithShape="0">
                    <a:srgbClr val="000000">
                      <a:alpha val="48000"/>
                    </a:srgbClr>
                  </a:outerShdw>
                </a:effectLst>
              </a:rPr>
              <a:t>confession – Rom. 10:9</a:t>
            </a:r>
            <a:endParaRPr lang="en-US" sz="5200" dirty="0">
              <a:effectLst>
                <a:glow rad="228600">
                  <a:srgbClr val="000000"/>
                </a:glow>
                <a:outerShdw blurRad="50800" dist="38100" dir="2700000" algn="tl" rotWithShape="0">
                  <a:srgbClr val="000000">
                    <a:alpha val="48000"/>
                  </a:srgbClr>
                </a:outerShdw>
              </a:effectLst>
            </a:endParaRPr>
          </a:p>
          <a:p>
            <a:pPr marL="0" indent="0" algn="just">
              <a:buNone/>
            </a:pPr>
            <a:r>
              <a:rPr lang="en-US" sz="5200" dirty="0" smtClean="0">
                <a:effectLst>
                  <a:glow rad="228600">
                    <a:srgbClr val="000000"/>
                  </a:glow>
                  <a:outerShdw blurRad="50800" dist="38100" dir="2700000" algn="tl" rotWithShape="0">
                    <a:srgbClr val="000000">
                      <a:alpha val="48000"/>
                    </a:srgbClr>
                  </a:outerShdw>
                </a:effectLst>
              </a:rPr>
              <a:t>Demands Repentance - Acts </a:t>
            </a:r>
            <a:r>
              <a:rPr lang="en-US" sz="5200" dirty="0">
                <a:effectLst>
                  <a:glow rad="228600">
                    <a:srgbClr val="000000"/>
                  </a:glow>
                  <a:outerShdw blurRad="50800" dist="38100" dir="2700000" algn="tl" rotWithShape="0">
                    <a:srgbClr val="000000">
                      <a:alpha val="48000"/>
                    </a:srgbClr>
                  </a:outerShdw>
                </a:effectLst>
              </a:rPr>
              <a:t>2:38</a:t>
            </a:r>
          </a:p>
          <a:p>
            <a:pPr marL="0" indent="0" algn="just">
              <a:buNone/>
            </a:pPr>
            <a:r>
              <a:rPr lang="en-US" sz="5200" dirty="0" smtClean="0">
                <a:effectLst>
                  <a:glow rad="228600">
                    <a:srgbClr val="000000"/>
                  </a:glow>
                  <a:outerShdw blurRad="50800" dist="38100" dir="2700000" algn="tl" rotWithShape="0">
                    <a:srgbClr val="000000">
                      <a:alpha val="48000"/>
                    </a:srgbClr>
                  </a:outerShdw>
                </a:effectLst>
              </a:rPr>
              <a:t>Culminates </a:t>
            </a:r>
            <a:r>
              <a:rPr lang="en-US" sz="5200" dirty="0">
                <a:effectLst>
                  <a:glow rad="228600">
                    <a:srgbClr val="000000"/>
                  </a:glow>
                  <a:outerShdw blurRad="50800" dist="38100" dir="2700000" algn="tl" rotWithShape="0">
                    <a:srgbClr val="000000">
                      <a:alpha val="48000"/>
                    </a:srgbClr>
                  </a:outerShdw>
                </a:effectLst>
              </a:rPr>
              <a:t>with </a:t>
            </a:r>
            <a:r>
              <a:rPr lang="en-US" sz="5200" dirty="0" smtClean="0">
                <a:effectLst>
                  <a:glow rad="228600">
                    <a:srgbClr val="000000"/>
                  </a:glow>
                  <a:outerShdw blurRad="50800" dist="38100" dir="2700000" algn="tl" rotWithShape="0">
                    <a:srgbClr val="000000">
                      <a:alpha val="48000"/>
                    </a:srgbClr>
                  </a:outerShdw>
                </a:effectLst>
              </a:rPr>
              <a:t>Baptism – Gal. </a:t>
            </a:r>
            <a:r>
              <a:rPr lang="en-US" sz="5200" dirty="0">
                <a:effectLst>
                  <a:glow rad="228600">
                    <a:srgbClr val="000000"/>
                  </a:glow>
                  <a:outerShdw blurRad="50800" dist="38100" dir="2700000" algn="tl" rotWithShape="0">
                    <a:srgbClr val="000000">
                      <a:alpha val="48000"/>
                    </a:srgbClr>
                  </a:outerShdw>
                </a:effectLst>
              </a:rPr>
              <a:t>3:27</a:t>
            </a:r>
          </a:p>
          <a:p>
            <a:pPr marL="0" indent="0" algn="just">
              <a:buNone/>
            </a:pPr>
            <a:r>
              <a:rPr lang="en-US" sz="5200" dirty="0" smtClean="0">
                <a:effectLst>
                  <a:glow rad="228600">
                    <a:srgbClr val="000000"/>
                  </a:glow>
                  <a:outerShdw blurRad="50800" dist="38100" dir="2700000" algn="tl" rotWithShape="0">
                    <a:srgbClr val="000000">
                      <a:alpha val="48000"/>
                    </a:srgbClr>
                  </a:outerShdw>
                </a:effectLst>
              </a:rPr>
              <a:t>Maintained </a:t>
            </a:r>
            <a:r>
              <a:rPr lang="en-US" sz="5200" dirty="0">
                <a:effectLst>
                  <a:glow rad="228600">
                    <a:srgbClr val="000000"/>
                  </a:glow>
                  <a:outerShdw blurRad="50800" dist="38100" dir="2700000" algn="tl" rotWithShape="0">
                    <a:srgbClr val="000000">
                      <a:alpha val="48000"/>
                    </a:srgbClr>
                  </a:outerShdw>
                </a:effectLst>
              </a:rPr>
              <a:t>in </a:t>
            </a:r>
            <a:r>
              <a:rPr lang="en-US" sz="5200" dirty="0" smtClean="0">
                <a:effectLst>
                  <a:glow rad="228600">
                    <a:srgbClr val="000000"/>
                  </a:glow>
                  <a:outerShdw blurRad="50800" dist="38100" dir="2700000" algn="tl" rotWithShape="0">
                    <a:srgbClr val="000000">
                      <a:alpha val="48000"/>
                    </a:srgbClr>
                  </a:outerShdw>
                </a:effectLst>
              </a:rPr>
              <a:t>Faithfulness – Rev. </a:t>
            </a:r>
            <a:r>
              <a:rPr lang="en-US" sz="5200" dirty="0">
                <a:effectLst>
                  <a:glow rad="228600">
                    <a:srgbClr val="000000"/>
                  </a:glow>
                  <a:outerShdw blurRad="50800" dist="38100" dir="2700000" algn="tl" rotWithShape="0">
                    <a:srgbClr val="000000">
                      <a:alpha val="48000"/>
                    </a:srgbClr>
                  </a:outerShdw>
                </a:effectLst>
              </a:rPr>
              <a:t>2:10</a:t>
            </a:r>
          </a:p>
        </p:txBody>
      </p:sp>
    </p:spTree>
    <p:extLst>
      <p:ext uri="{BB962C8B-B14F-4D97-AF65-F5344CB8AC3E}">
        <p14:creationId xmlns:p14="http://schemas.microsoft.com/office/powerpoint/2010/main" val="2789730294"/>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0" y="0"/>
            <a:ext cx="12192000" cy="6858000"/>
          </a:xfrm>
        </p:spPr>
        <p:txBody>
          <a:bodyPr>
            <a:normAutofit/>
          </a:bodyPr>
          <a:lstStyle/>
          <a:p>
            <a:pPr marL="0" indent="0" algn="ctr">
              <a:buNone/>
            </a:pPr>
            <a:r>
              <a:rPr lang="en-US" sz="5200" dirty="0" smtClean="0">
                <a:solidFill>
                  <a:srgbClr val="FFFF00"/>
                </a:solidFill>
              </a:rPr>
              <a:t>Song #s67</a:t>
            </a:r>
          </a:p>
          <a:p>
            <a:pPr marL="0" indent="0" algn="ctr">
              <a:buNone/>
            </a:pPr>
            <a:endParaRPr lang="en-US" sz="1200" dirty="0" smtClean="0"/>
          </a:p>
          <a:p>
            <a:pPr marL="0" indent="0" algn="ctr">
              <a:buNone/>
            </a:pPr>
            <a:endParaRPr lang="en-US" sz="1200" dirty="0"/>
          </a:p>
          <a:p>
            <a:pPr marL="0" indent="0" algn="ctr">
              <a:buNone/>
            </a:pPr>
            <a:r>
              <a:rPr lang="en-US" sz="5400" dirty="0" smtClean="0"/>
              <a:t>I love you Lord, and </a:t>
            </a:r>
            <a:r>
              <a:rPr lang="en-US" sz="5400" smtClean="0"/>
              <a:t>I lift </a:t>
            </a:r>
            <a:r>
              <a:rPr lang="en-US" sz="5400" dirty="0" smtClean="0"/>
              <a:t>my voice</a:t>
            </a:r>
          </a:p>
          <a:p>
            <a:pPr marL="0" indent="0" algn="ctr">
              <a:buNone/>
            </a:pPr>
            <a:r>
              <a:rPr lang="en-US" sz="5400" dirty="0" smtClean="0"/>
              <a:t>To worship you, o my soul, rejoice!</a:t>
            </a:r>
          </a:p>
          <a:p>
            <a:pPr marL="0" indent="0" algn="ctr">
              <a:buNone/>
            </a:pPr>
            <a:r>
              <a:rPr lang="en-US" sz="5400" dirty="0" smtClean="0"/>
              <a:t>Take joy, my King, in what you hear;</a:t>
            </a:r>
          </a:p>
          <a:p>
            <a:pPr marL="0" indent="0" algn="ctr">
              <a:buNone/>
            </a:pPr>
            <a:r>
              <a:rPr lang="en-US" sz="5400" dirty="0" smtClean="0"/>
              <a:t>May it be a sweet, sweet sound in your ear</a:t>
            </a:r>
            <a:endParaRPr lang="en-US" sz="5400" dirty="0"/>
          </a:p>
        </p:txBody>
      </p:sp>
    </p:spTree>
    <p:extLst>
      <p:ext uri="{BB962C8B-B14F-4D97-AF65-F5344CB8AC3E}">
        <p14:creationId xmlns:p14="http://schemas.microsoft.com/office/powerpoint/2010/main" val="3481186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4" y="38101"/>
            <a:ext cx="12056533" cy="1310835"/>
          </a:xfrm>
        </p:spPr>
        <p:txBody>
          <a:bodyPr>
            <a:noAutofit/>
          </a:bodyPr>
          <a:lstStyle/>
          <a:p>
            <a:pPr algn="ctr"/>
            <a:r>
              <a:rPr lang="en-US" sz="6000" dirty="0"/>
              <a:t>Children: Luke 18:15-17</a:t>
            </a:r>
            <a:endParaRPr lang="en-US" sz="5900" dirty="0"/>
          </a:p>
        </p:txBody>
      </p:sp>
      <p:sp>
        <p:nvSpPr>
          <p:cNvPr id="4" name="Content Placeholder 3"/>
          <p:cNvSpPr>
            <a:spLocks noGrp="1"/>
          </p:cNvSpPr>
          <p:nvPr>
            <p:ph idx="1"/>
          </p:nvPr>
        </p:nvSpPr>
        <p:spPr>
          <a:xfrm>
            <a:off x="255639" y="1573874"/>
            <a:ext cx="10793361" cy="5540264"/>
          </a:xfrm>
        </p:spPr>
        <p:txBody>
          <a:bodyPr>
            <a:normAutofit/>
          </a:bodyPr>
          <a:lstStyle/>
          <a:p>
            <a:pPr marL="0" indent="0">
              <a:buNone/>
            </a:pPr>
            <a:r>
              <a:rPr lang="en-US" sz="5000" dirty="0" smtClean="0"/>
              <a:t>How </a:t>
            </a:r>
            <a:r>
              <a:rPr lang="en-US" sz="5000" dirty="0"/>
              <a:t>does one receive the kingdom like a child?</a:t>
            </a:r>
          </a:p>
          <a:p>
            <a:pPr marL="0" indent="0">
              <a:buNone/>
            </a:pPr>
            <a:r>
              <a:rPr lang="en-US" sz="5000" dirty="0" smtClean="0"/>
              <a:t>What </a:t>
            </a:r>
            <a:r>
              <a:rPr lang="en-US" sz="5000" dirty="0"/>
              <a:t>attributes of children are being exalted? </a:t>
            </a:r>
          </a:p>
          <a:p>
            <a:pPr marL="0" indent="0">
              <a:buNone/>
            </a:pPr>
            <a:r>
              <a:rPr lang="en-US" sz="5000" dirty="0" smtClean="0"/>
              <a:t>What </a:t>
            </a:r>
            <a:r>
              <a:rPr lang="en-US" sz="5000" dirty="0"/>
              <a:t>are some of the other Bible ideas that exalt children?</a:t>
            </a:r>
          </a:p>
          <a:p>
            <a:pPr marL="0" indent="0">
              <a:buNone/>
            </a:pPr>
            <a:endParaRPr lang="en-US" sz="5000" dirty="0"/>
          </a:p>
        </p:txBody>
      </p:sp>
    </p:spTree>
    <p:extLst>
      <p:ext uri="{BB962C8B-B14F-4D97-AF65-F5344CB8AC3E}">
        <p14:creationId xmlns:p14="http://schemas.microsoft.com/office/powerpoint/2010/main" val="3628686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4" y="38101"/>
            <a:ext cx="12056533" cy="1310835"/>
          </a:xfrm>
        </p:spPr>
        <p:txBody>
          <a:bodyPr>
            <a:noAutofit/>
          </a:bodyPr>
          <a:lstStyle/>
          <a:p>
            <a:pPr algn="ctr"/>
            <a:r>
              <a:rPr lang="en-US" sz="6000" dirty="0"/>
              <a:t>The Rich Young Ruler: Luke 18:18-30</a:t>
            </a:r>
            <a:endParaRPr lang="en-US" sz="5900" dirty="0"/>
          </a:p>
        </p:txBody>
      </p:sp>
      <p:sp>
        <p:nvSpPr>
          <p:cNvPr id="4" name="Content Placeholder 3"/>
          <p:cNvSpPr>
            <a:spLocks noGrp="1"/>
          </p:cNvSpPr>
          <p:nvPr>
            <p:ph idx="1"/>
          </p:nvPr>
        </p:nvSpPr>
        <p:spPr>
          <a:xfrm>
            <a:off x="255639" y="1573874"/>
            <a:ext cx="11669661" cy="5540264"/>
          </a:xfrm>
        </p:spPr>
        <p:txBody>
          <a:bodyPr>
            <a:normAutofit lnSpcReduction="10000"/>
          </a:bodyPr>
          <a:lstStyle/>
          <a:p>
            <a:pPr marL="0" indent="0">
              <a:buNone/>
            </a:pPr>
            <a:r>
              <a:rPr lang="en-US" sz="5000" dirty="0" smtClean="0"/>
              <a:t>Why </a:t>
            </a:r>
            <a:r>
              <a:rPr lang="en-US" sz="5000" dirty="0"/>
              <a:t>do we identify him as a “rich, young ruler” when the text only calls him a ruler?</a:t>
            </a:r>
          </a:p>
          <a:p>
            <a:pPr marL="0" indent="0">
              <a:buNone/>
            </a:pPr>
            <a:r>
              <a:rPr lang="en-US" sz="5000" dirty="0" smtClean="0"/>
              <a:t>Is </a:t>
            </a:r>
            <a:r>
              <a:rPr lang="en-US" sz="5000" dirty="0"/>
              <a:t>there any indication that this person lied about the commands he kept?</a:t>
            </a:r>
          </a:p>
          <a:p>
            <a:pPr marL="0" indent="0">
              <a:buNone/>
            </a:pPr>
            <a:r>
              <a:rPr lang="en-US" sz="5000" dirty="0" smtClean="0"/>
              <a:t>Per </a:t>
            </a:r>
            <a:r>
              <a:rPr lang="en-US" sz="5000" dirty="0"/>
              <a:t>Mark 10:21, how did Jesus react to his response?</a:t>
            </a:r>
          </a:p>
          <a:p>
            <a:pPr marL="0" indent="0">
              <a:buNone/>
            </a:pPr>
            <a:r>
              <a:rPr lang="en-US" sz="5000" dirty="0" smtClean="0"/>
              <a:t>Are </a:t>
            </a:r>
            <a:r>
              <a:rPr lang="en-US" sz="5000" dirty="0"/>
              <a:t>Christians commanded to give away all of their possessions to the poor</a:t>
            </a:r>
            <a:r>
              <a:rPr lang="en-US" sz="5000" dirty="0" smtClean="0"/>
              <a:t>?</a:t>
            </a:r>
            <a:endParaRPr lang="en-US" sz="5000" dirty="0"/>
          </a:p>
        </p:txBody>
      </p:sp>
    </p:spTree>
    <p:extLst>
      <p:ext uri="{BB962C8B-B14F-4D97-AF65-F5344CB8AC3E}">
        <p14:creationId xmlns:p14="http://schemas.microsoft.com/office/powerpoint/2010/main" val="3753784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4" y="38101"/>
            <a:ext cx="12056533" cy="1310835"/>
          </a:xfrm>
        </p:spPr>
        <p:txBody>
          <a:bodyPr>
            <a:noAutofit/>
          </a:bodyPr>
          <a:lstStyle/>
          <a:p>
            <a:pPr algn="ctr"/>
            <a:r>
              <a:rPr lang="en-US" sz="6000" dirty="0"/>
              <a:t>The Rich Young Ruler: Luke 18:18-30</a:t>
            </a:r>
            <a:endParaRPr lang="en-US" sz="5900" dirty="0"/>
          </a:p>
        </p:txBody>
      </p:sp>
      <p:sp>
        <p:nvSpPr>
          <p:cNvPr id="4" name="Content Placeholder 3"/>
          <p:cNvSpPr>
            <a:spLocks noGrp="1"/>
          </p:cNvSpPr>
          <p:nvPr>
            <p:ph idx="1"/>
          </p:nvPr>
        </p:nvSpPr>
        <p:spPr>
          <a:xfrm>
            <a:off x="255639" y="1573874"/>
            <a:ext cx="11402961" cy="5540264"/>
          </a:xfrm>
        </p:spPr>
        <p:txBody>
          <a:bodyPr>
            <a:normAutofit lnSpcReduction="10000"/>
          </a:bodyPr>
          <a:lstStyle/>
          <a:p>
            <a:pPr marL="0" indent="0">
              <a:buNone/>
            </a:pPr>
            <a:r>
              <a:rPr lang="en-US" sz="5000" dirty="0" smtClean="0"/>
              <a:t>What </a:t>
            </a:r>
            <a:r>
              <a:rPr lang="en-US" sz="5000" dirty="0"/>
              <a:t>does Jesus mean to say “easer for a camel to go through the eye of a needle”?</a:t>
            </a:r>
          </a:p>
          <a:p>
            <a:pPr marL="0" indent="0">
              <a:buNone/>
            </a:pPr>
            <a:r>
              <a:rPr lang="en-US" sz="5000" dirty="0" smtClean="0"/>
              <a:t>Why </a:t>
            </a:r>
            <a:r>
              <a:rPr lang="en-US" sz="5000" dirty="0"/>
              <a:t>would the crowd think this means no one could be saved?</a:t>
            </a:r>
          </a:p>
          <a:p>
            <a:pPr marL="0" indent="0">
              <a:buNone/>
            </a:pPr>
            <a:r>
              <a:rPr lang="en-US" sz="5000" dirty="0" smtClean="0"/>
              <a:t>Why </a:t>
            </a:r>
            <a:r>
              <a:rPr lang="en-US" sz="5000" dirty="0"/>
              <a:t>does Peter make the declaration he does here? What does Jesus’ reply mean?</a:t>
            </a:r>
          </a:p>
          <a:p>
            <a:pPr marL="0" indent="0">
              <a:buNone/>
            </a:pPr>
            <a:r>
              <a:rPr lang="en-US" sz="5000" dirty="0" smtClean="0"/>
              <a:t>If </a:t>
            </a:r>
            <a:r>
              <a:rPr lang="en-US" sz="5000" dirty="0"/>
              <a:t>this story were about you, what would Jesus tell you to give away?</a:t>
            </a:r>
          </a:p>
          <a:p>
            <a:pPr marL="0" indent="0">
              <a:buNone/>
            </a:pPr>
            <a:endParaRPr lang="en-US" sz="5000" dirty="0"/>
          </a:p>
        </p:txBody>
      </p:sp>
    </p:spTree>
    <p:extLst>
      <p:ext uri="{BB962C8B-B14F-4D97-AF65-F5344CB8AC3E}">
        <p14:creationId xmlns:p14="http://schemas.microsoft.com/office/powerpoint/2010/main" val="1868931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upload.wikimedia.org/wikipedia/commons/thumb/4/46/Autumn_meadow_-_Molalla_River_SP_Oregon.jpg/1280px-Autumn_meadow_-_Molalla_River_SP_Oreg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44730"/>
            <a:ext cx="12192000" cy="9144001"/>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p:cNvSpPr>
            <a:spLocks noGrp="1"/>
          </p:cNvSpPr>
          <p:nvPr>
            <p:ph idx="1"/>
          </p:nvPr>
        </p:nvSpPr>
        <p:spPr>
          <a:xfrm>
            <a:off x="120073" y="315480"/>
            <a:ext cx="11785600" cy="5423583"/>
          </a:xfrm>
        </p:spPr>
        <p:txBody>
          <a:bodyPr>
            <a:normAutofit/>
          </a:bodyPr>
          <a:lstStyle/>
          <a:p>
            <a:pPr marL="0" indent="0" algn="ctr">
              <a:buNone/>
            </a:pPr>
            <a:endParaRPr lang="en-US" sz="6667" b="1" dirty="0" smtClean="0">
              <a:ln w="9525">
                <a:solidFill>
                  <a:schemeClr val="bg1"/>
                </a:solidFill>
                <a:prstDash val="solid"/>
              </a:ln>
              <a:effectLst>
                <a:outerShdw blurRad="12700" dist="38100" dir="2700000" algn="tl" rotWithShape="0">
                  <a:schemeClr val="bg1">
                    <a:lumMod val="50000"/>
                  </a:schemeClr>
                </a:outerShdw>
              </a:effectLst>
            </a:endParaRPr>
          </a:p>
          <a:p>
            <a:pPr marL="0" indent="0" algn="ctr">
              <a:buNone/>
            </a:pPr>
            <a:r>
              <a:rPr lang="en-US" sz="6667" b="1" dirty="0" smtClean="0">
                <a:ln w="9525">
                  <a:solidFill>
                    <a:schemeClr val="bg1"/>
                  </a:solidFill>
                  <a:prstDash val="solid"/>
                </a:ln>
                <a:effectLst>
                  <a:outerShdw blurRad="12700" dist="38100" dir="2700000" algn="tl" rotWithShape="0">
                    <a:schemeClr val="bg1">
                      <a:lumMod val="50000"/>
                    </a:schemeClr>
                  </a:outerShdw>
                </a:effectLst>
              </a:rPr>
              <a:t>The </a:t>
            </a:r>
            <a:r>
              <a:rPr lang="en-US" sz="6667" b="1" dirty="0">
                <a:ln w="9525">
                  <a:solidFill>
                    <a:schemeClr val="bg1"/>
                  </a:solidFill>
                  <a:prstDash val="solid"/>
                </a:ln>
                <a:effectLst>
                  <a:outerShdw blurRad="12700" dist="38100" dir="2700000" algn="tl" rotWithShape="0">
                    <a:schemeClr val="bg1">
                      <a:lumMod val="50000"/>
                    </a:schemeClr>
                  </a:outerShdw>
                </a:effectLst>
              </a:rPr>
              <a:t>Cornelius </a:t>
            </a:r>
            <a:r>
              <a:rPr lang="en-US" sz="6667" b="1" dirty="0" smtClean="0">
                <a:ln w="9525">
                  <a:solidFill>
                    <a:schemeClr val="bg1"/>
                  </a:solidFill>
                  <a:prstDash val="solid"/>
                </a:ln>
                <a:effectLst>
                  <a:outerShdw blurRad="12700" dist="38100" dir="2700000" algn="tl" rotWithShape="0">
                    <a:schemeClr val="bg1">
                      <a:lumMod val="50000"/>
                    </a:schemeClr>
                  </a:outerShdw>
                </a:effectLst>
              </a:rPr>
              <a:t>church </a:t>
            </a:r>
            <a:r>
              <a:rPr lang="en-US" sz="6667" b="1" dirty="0">
                <a:ln w="9525">
                  <a:solidFill>
                    <a:schemeClr val="bg1"/>
                  </a:solidFill>
                  <a:prstDash val="solid"/>
                </a:ln>
                <a:effectLst>
                  <a:outerShdw blurRad="12700" dist="38100" dir="2700000" algn="tl" rotWithShape="0">
                    <a:schemeClr val="bg1">
                      <a:lumMod val="50000"/>
                    </a:schemeClr>
                  </a:outerShdw>
                </a:effectLst>
              </a:rPr>
              <a:t>of </a:t>
            </a:r>
            <a:r>
              <a:rPr lang="en-US" sz="6667" b="1" dirty="0" smtClean="0">
                <a:ln w="9525">
                  <a:solidFill>
                    <a:schemeClr val="bg1"/>
                  </a:solidFill>
                  <a:prstDash val="solid"/>
                </a:ln>
                <a:effectLst>
                  <a:outerShdw blurRad="12700" dist="38100" dir="2700000" algn="tl" rotWithShape="0">
                    <a:schemeClr val="bg1">
                      <a:lumMod val="50000"/>
                    </a:schemeClr>
                  </a:outerShdw>
                </a:effectLst>
              </a:rPr>
              <a:t>Christ</a:t>
            </a:r>
          </a:p>
          <a:p>
            <a:pPr marL="0" indent="0" algn="ctr">
              <a:buNone/>
            </a:pPr>
            <a:r>
              <a:rPr lang="en-US" sz="5500" b="1" dirty="0" smtClean="0">
                <a:ln w="9525">
                  <a:solidFill>
                    <a:schemeClr val="bg1"/>
                  </a:solidFill>
                  <a:prstDash val="solid"/>
                </a:ln>
                <a:effectLst>
                  <a:outerShdw blurRad="12700" dist="38100" dir="2700000" algn="tl" rotWithShape="0">
                    <a:schemeClr val="bg1">
                      <a:lumMod val="50000"/>
                    </a:schemeClr>
                  </a:outerShdw>
                </a:effectLst>
              </a:rPr>
              <a:t> </a:t>
            </a:r>
          </a:p>
          <a:p>
            <a:pPr marL="0" indent="0" algn="ctr">
              <a:buNone/>
            </a:pPr>
            <a:endParaRPr lang="en-US" sz="5500" b="1" dirty="0">
              <a:ln w="9525">
                <a:solidFill>
                  <a:schemeClr val="bg1"/>
                </a:solidFill>
                <a:prstDash val="solid"/>
              </a:ln>
              <a:effectLst>
                <a:outerShdw blurRad="12700" dist="38100" dir="2700000" algn="tl" rotWithShape="0">
                  <a:schemeClr val="bg1">
                    <a:lumMod val="50000"/>
                  </a:schemeClr>
                </a:outerShdw>
              </a:effectLst>
            </a:endParaRPr>
          </a:p>
          <a:p>
            <a:pPr marL="0" indent="0" algn="ctr">
              <a:buNone/>
            </a:pPr>
            <a:r>
              <a:rPr lang="en-US" sz="9900" b="1" dirty="0">
                <a:ln w="9525">
                  <a:solidFill>
                    <a:schemeClr val="bg1"/>
                  </a:solidFill>
                  <a:prstDash val="solid"/>
                </a:ln>
                <a:effectLst>
                  <a:outerShdw blurRad="12700" dist="38100" dir="2700000" algn="tl" rotWithShape="0">
                    <a:schemeClr val="bg1">
                      <a:lumMod val="50000"/>
                    </a:schemeClr>
                  </a:outerShdw>
                </a:effectLst>
              </a:rPr>
              <a:t>Welcomes </a:t>
            </a:r>
            <a:r>
              <a:rPr lang="en-US" sz="9900" b="1" dirty="0" smtClean="0">
                <a:ln w="9525">
                  <a:solidFill>
                    <a:schemeClr val="bg1"/>
                  </a:solidFill>
                  <a:prstDash val="solid"/>
                </a:ln>
                <a:effectLst>
                  <a:outerShdw blurRad="12700" dist="38100" dir="2700000" algn="tl" rotWithShape="0">
                    <a:schemeClr val="bg1">
                      <a:lumMod val="50000"/>
                    </a:schemeClr>
                  </a:outerShdw>
                </a:effectLst>
              </a:rPr>
              <a:t>You!</a:t>
            </a:r>
            <a:endParaRPr lang="en-US" sz="99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984548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0752482" y="1"/>
            <a:ext cx="1775793" cy="6858000"/>
          </a:xfrm>
          <a:prstGeom prst="rect">
            <a:avLst/>
          </a:prstGeom>
          <a:solidFill>
            <a:srgbClr val="002060"/>
          </a:solidFill>
        </p:spPr>
        <p:txBody>
          <a:bodyPr vert="horz" lIns="121920" tIns="60960" rIns="121920" bIns="6096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6600" b="1" dirty="0">
              <a:solidFill>
                <a:srgbClr val="FFFF00"/>
              </a:solidFill>
            </a:endParaRPr>
          </a:p>
        </p:txBody>
      </p:sp>
      <p:sp>
        <p:nvSpPr>
          <p:cNvPr id="5" name="Title 4"/>
          <p:cNvSpPr>
            <a:spLocks noGrp="1"/>
          </p:cNvSpPr>
          <p:nvPr>
            <p:ph type="title"/>
          </p:nvPr>
        </p:nvSpPr>
        <p:spPr>
          <a:xfrm>
            <a:off x="838200" y="0"/>
            <a:ext cx="10515600" cy="1498600"/>
          </a:xfrm>
        </p:spPr>
        <p:txBody>
          <a:bodyPr>
            <a:normAutofit/>
          </a:bodyPr>
          <a:lstStyle/>
          <a:p>
            <a:pPr algn="ctr"/>
            <a:r>
              <a:rPr lang="en-US" sz="5333" dirty="0">
                <a:latin typeface="+mn-lt"/>
              </a:rPr>
              <a:t>Order of Services</a:t>
            </a:r>
            <a:r>
              <a:rPr lang="en-US" dirty="0" smtClean="0"/>
              <a:t/>
            </a:r>
            <a:br>
              <a:rPr lang="en-US" dirty="0" smtClean="0"/>
            </a:br>
            <a:r>
              <a:rPr lang="en-US" dirty="0"/>
              <a:t>Sunday, </a:t>
            </a:r>
            <a:r>
              <a:rPr lang="en-US" dirty="0" smtClean="0"/>
              <a:t>October 29</a:t>
            </a:r>
            <a:endParaRPr lang="en-US" dirty="0"/>
          </a:p>
        </p:txBody>
      </p:sp>
      <p:sp>
        <p:nvSpPr>
          <p:cNvPr id="3" name="Subtitle 2"/>
          <p:cNvSpPr>
            <a:spLocks noGrp="1"/>
          </p:cNvSpPr>
          <p:nvPr>
            <p:ph sz="half" idx="1"/>
          </p:nvPr>
        </p:nvSpPr>
        <p:spPr>
          <a:xfrm>
            <a:off x="203199" y="1498601"/>
            <a:ext cx="9661385" cy="5524500"/>
          </a:xfrm>
        </p:spPr>
        <p:txBody>
          <a:bodyPr>
            <a:normAutofit/>
          </a:bodyPr>
          <a:lstStyle/>
          <a:p>
            <a:pPr marL="0" indent="0">
              <a:buNone/>
            </a:pPr>
            <a:r>
              <a:rPr lang="en-US" sz="4000" dirty="0"/>
              <a:t>Opening </a:t>
            </a:r>
            <a:r>
              <a:rPr lang="en-US" sz="4000" dirty="0" smtClean="0"/>
              <a:t>Prayer	Ryan Sollars</a:t>
            </a:r>
          </a:p>
          <a:p>
            <a:pPr marL="0" indent="0">
              <a:buNone/>
            </a:pPr>
            <a:r>
              <a:rPr lang="en-US" sz="4000" dirty="0" smtClean="0"/>
              <a:t>Song </a:t>
            </a:r>
            <a:r>
              <a:rPr lang="en-US" sz="4000" dirty="0"/>
              <a:t>leader		</a:t>
            </a:r>
            <a:r>
              <a:rPr lang="en-US" sz="4000" dirty="0" smtClean="0"/>
              <a:t>Joshua Jones</a:t>
            </a:r>
            <a:endParaRPr lang="en-US" sz="4000" dirty="0"/>
          </a:p>
          <a:p>
            <a:pPr marL="0" indent="0">
              <a:buNone/>
            </a:pPr>
            <a:r>
              <a:rPr lang="en-US" sz="4000" dirty="0" smtClean="0"/>
              <a:t>Scripture </a:t>
            </a:r>
            <a:r>
              <a:rPr lang="en-US" sz="4000" dirty="0"/>
              <a:t>		</a:t>
            </a:r>
            <a:r>
              <a:rPr lang="en-US" sz="4000" dirty="0" smtClean="0"/>
              <a:t>Lamar McDonald</a:t>
            </a:r>
          </a:p>
          <a:p>
            <a:pPr marL="0" indent="0">
              <a:buNone/>
            </a:pPr>
            <a:r>
              <a:rPr lang="en-US" sz="4000" dirty="0" smtClean="0"/>
              <a:t>Lord’s </a:t>
            </a:r>
            <a:r>
              <a:rPr lang="en-US" sz="4000" dirty="0"/>
              <a:t>Table		</a:t>
            </a:r>
            <a:r>
              <a:rPr lang="en-US" sz="4000" dirty="0" smtClean="0"/>
              <a:t>Barry Root</a:t>
            </a:r>
          </a:p>
          <a:p>
            <a:pPr marL="0" indent="0">
              <a:buNone/>
            </a:pPr>
            <a:r>
              <a:rPr lang="en-US" sz="4000" dirty="0" smtClean="0"/>
              <a:t>				Roy Farris</a:t>
            </a:r>
            <a:endParaRPr lang="en-US" sz="4000" dirty="0"/>
          </a:p>
          <a:p>
            <a:pPr marL="0" indent="0">
              <a:buNone/>
            </a:pPr>
            <a:r>
              <a:rPr lang="en-US" sz="4000" dirty="0" smtClean="0"/>
              <a:t>				Greg Durham</a:t>
            </a:r>
          </a:p>
          <a:p>
            <a:pPr marL="0" indent="0">
              <a:buNone/>
            </a:pPr>
            <a:r>
              <a:rPr lang="en-US" sz="4000" dirty="0" smtClean="0"/>
              <a:t>				Michael Hetzer</a:t>
            </a:r>
            <a:endParaRPr lang="en-US" sz="4000" dirty="0"/>
          </a:p>
          <a:p>
            <a:pPr marL="0" indent="0">
              <a:buNone/>
            </a:pPr>
            <a:r>
              <a:rPr lang="en-US" sz="4000" dirty="0" smtClean="0"/>
              <a:t>Closing </a:t>
            </a:r>
            <a:r>
              <a:rPr lang="en-US" sz="4000" dirty="0"/>
              <a:t>			</a:t>
            </a:r>
            <a:r>
              <a:rPr lang="en-US" sz="4000" dirty="0" smtClean="0"/>
              <a:t>Anthony Ward</a:t>
            </a:r>
            <a:endParaRPr lang="en-US" sz="4000" dirty="0"/>
          </a:p>
        </p:txBody>
      </p:sp>
      <p:sp>
        <p:nvSpPr>
          <p:cNvPr id="7" name="Subtitle 2"/>
          <p:cNvSpPr txBox="1">
            <a:spLocks/>
          </p:cNvSpPr>
          <p:nvPr/>
        </p:nvSpPr>
        <p:spPr>
          <a:xfrm>
            <a:off x="9864585" y="1"/>
            <a:ext cx="1775793" cy="6858000"/>
          </a:xfrm>
          <a:prstGeom prst="rect">
            <a:avLst/>
          </a:prstGeom>
          <a:solidFill>
            <a:srgbClr val="002060"/>
          </a:solidFill>
        </p:spPr>
        <p:txBody>
          <a:bodyPr vert="horz" lIns="121920" tIns="60960" rIns="121920" bIns="60960" rtlCol="0">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1000" b="1" dirty="0" smtClean="0">
              <a:solidFill>
                <a:srgbClr val="FFFF00"/>
              </a:solidFill>
            </a:endParaRPr>
          </a:p>
          <a:p>
            <a:pPr marL="0" indent="0" algn="r">
              <a:buNone/>
            </a:pPr>
            <a:r>
              <a:rPr lang="en-US" sz="4267" b="1" dirty="0" smtClean="0">
                <a:solidFill>
                  <a:srgbClr val="FFFF00"/>
                </a:solidFill>
              </a:rPr>
              <a:t>Songs</a:t>
            </a:r>
          </a:p>
          <a:p>
            <a:pPr marL="0" indent="0" algn="r">
              <a:buNone/>
            </a:pPr>
            <a:endParaRPr lang="en-US" sz="6600" b="1" dirty="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smtClean="0">
              <a:solidFill>
                <a:srgbClr val="FFFF00"/>
              </a:solidFill>
            </a:endParaRPr>
          </a:p>
          <a:p>
            <a:pPr marL="0" indent="0" algn="r">
              <a:buNone/>
            </a:pPr>
            <a:endParaRPr lang="en-US" sz="6600" b="1" dirty="0">
              <a:solidFill>
                <a:srgbClr val="FFFF00"/>
              </a:solidFill>
            </a:endParaRPr>
          </a:p>
          <a:p>
            <a:pPr marL="0" indent="0" algn="r">
              <a:buNone/>
            </a:pPr>
            <a:endParaRPr lang="en-US" sz="6600" b="1" dirty="0">
              <a:solidFill>
                <a:srgbClr val="FFFF00"/>
              </a:solidFill>
            </a:endParaRPr>
          </a:p>
          <a:p>
            <a:pPr marL="0" indent="0" algn="r">
              <a:buNone/>
            </a:pPr>
            <a:r>
              <a:rPr lang="en-US" sz="6600" b="1" dirty="0" smtClean="0">
                <a:solidFill>
                  <a:srgbClr val="FFFF00"/>
                </a:solidFill>
              </a:rPr>
              <a:t>s67</a:t>
            </a:r>
            <a:endParaRPr lang="en-US" sz="6600" b="1" dirty="0">
              <a:solidFill>
                <a:srgbClr val="FFFF00"/>
              </a:solidFill>
            </a:endParaRPr>
          </a:p>
        </p:txBody>
      </p:sp>
    </p:spTree>
    <p:extLst>
      <p:ext uri="{BB962C8B-B14F-4D97-AF65-F5344CB8AC3E}">
        <p14:creationId xmlns:p14="http://schemas.microsoft.com/office/powerpoint/2010/main" val="1756196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72817"/>
          </a:xfrm>
        </p:spPr>
        <p:txBody>
          <a:bodyPr>
            <a:noAutofit/>
          </a:bodyPr>
          <a:lstStyle/>
          <a:p>
            <a:pPr algn="ctr"/>
            <a:r>
              <a:rPr lang="en-US" sz="8800" dirty="0" smtClean="0">
                <a:ln w="18415" cmpd="sng">
                  <a:solidFill>
                    <a:srgbClr val="FFFFFF"/>
                  </a:solidFill>
                  <a:prstDash val="solid"/>
                </a:ln>
                <a:solidFill>
                  <a:srgbClr val="FFFFFF"/>
                </a:solidFill>
                <a:effectLst>
                  <a:glow rad="228600">
                    <a:srgbClr val="000000"/>
                  </a:glow>
                </a:effectLst>
              </a:rPr>
              <a:t>Announcements</a:t>
            </a:r>
            <a:endParaRPr lang="en-US" sz="8800" dirty="0">
              <a:ln w="18415" cmpd="sng">
                <a:solidFill>
                  <a:srgbClr val="FFFFFF"/>
                </a:solidFill>
                <a:prstDash val="solid"/>
              </a:ln>
              <a:solidFill>
                <a:srgbClr val="FFFFFF"/>
              </a:solidFill>
              <a:effectLst>
                <a:glow rad="228600">
                  <a:srgbClr val="000000"/>
                </a:glow>
              </a:effectLst>
            </a:endParaRPr>
          </a:p>
        </p:txBody>
      </p:sp>
      <p:sp>
        <p:nvSpPr>
          <p:cNvPr id="3" name="Content Placeholder 2"/>
          <p:cNvSpPr>
            <a:spLocks noGrp="1"/>
          </p:cNvSpPr>
          <p:nvPr>
            <p:ph idx="1"/>
          </p:nvPr>
        </p:nvSpPr>
        <p:spPr>
          <a:xfrm>
            <a:off x="164758" y="1581150"/>
            <a:ext cx="12027242" cy="4686300"/>
          </a:xfrm>
        </p:spPr>
        <p:txBody>
          <a:bodyPr>
            <a:noAutofit/>
          </a:bodyPr>
          <a:lstStyle/>
          <a:p>
            <a:pPr marL="0" indent="0" algn="just">
              <a:buNone/>
            </a:pPr>
            <a:r>
              <a:rPr lang="en-US" sz="4800" dirty="0" smtClean="0">
                <a:effectLst>
                  <a:glow rad="228600">
                    <a:srgbClr val="000000"/>
                  </a:glow>
                  <a:outerShdw blurRad="50800" dist="38100" dir="2700000" algn="tl" rotWithShape="0">
                    <a:srgbClr val="000000">
                      <a:alpha val="48000"/>
                    </a:srgbClr>
                  </a:outerShdw>
                </a:effectLst>
              </a:rPr>
              <a:t>Men’s meeting today at 3PM </a:t>
            </a:r>
          </a:p>
          <a:p>
            <a:pPr marL="0" indent="0" algn="just">
              <a:buNone/>
            </a:pPr>
            <a:endParaRPr lang="en-US" sz="4800" dirty="0">
              <a:effectLst>
                <a:glow rad="228600">
                  <a:srgbClr val="000000"/>
                </a:glow>
                <a:outerShdw blurRad="50800" dist="38100" dir="2700000" algn="tl" rotWithShape="0">
                  <a:srgbClr val="000000">
                    <a:alpha val="48000"/>
                  </a:srgbClr>
                </a:outerShdw>
              </a:effectLst>
            </a:endParaRPr>
          </a:p>
          <a:p>
            <a:pPr marL="0" indent="0" algn="just">
              <a:buNone/>
            </a:pPr>
            <a:r>
              <a:rPr lang="en-US" sz="4800" dirty="0" smtClean="0">
                <a:effectLst>
                  <a:glow rad="228600">
                    <a:srgbClr val="000000"/>
                  </a:glow>
                  <a:outerShdw blurRad="50800" dist="38100" dir="2700000" algn="tl" rotWithShape="0">
                    <a:srgbClr val="000000">
                      <a:alpha val="48000"/>
                    </a:srgbClr>
                  </a:outerShdw>
                </a:effectLst>
              </a:rPr>
              <a:t>Bible Study Saturday 10AM at Forest Hills</a:t>
            </a:r>
          </a:p>
        </p:txBody>
      </p:sp>
    </p:spTree>
    <p:extLst>
      <p:ext uri="{BB962C8B-B14F-4D97-AF65-F5344CB8AC3E}">
        <p14:creationId xmlns:p14="http://schemas.microsoft.com/office/powerpoint/2010/main" val="1182933731"/>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231977</TotalTime>
  <Words>1053</Words>
  <Application>Microsoft Office PowerPoint</Application>
  <PresentationFormat>Widescreen</PresentationFormat>
  <Paragraphs>202</Paragraphs>
  <Slides>33</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PowerPoint Presentation</vt:lpstr>
      <vt:lpstr>Order of Services Sunday, October 29</vt:lpstr>
      <vt:lpstr>Parable of Self-Righteous: Luke 18:9-14</vt:lpstr>
      <vt:lpstr>Children: Luke 18:15-17</vt:lpstr>
      <vt:lpstr>The Rich Young Ruler: Luke 18:18-30</vt:lpstr>
      <vt:lpstr>The Rich Young Ruler: Luke 18:18-30</vt:lpstr>
      <vt:lpstr>PowerPoint Presentation</vt:lpstr>
      <vt:lpstr>Order of Services Sunday, October 29</vt:lpstr>
      <vt:lpstr>Announcements</vt:lpstr>
      <vt:lpstr>PowerPoint Presentation</vt:lpstr>
      <vt:lpstr>Order of Services Sunday, October 29</vt:lpstr>
      <vt:lpstr>Holiness</vt:lpstr>
      <vt:lpstr>Holiness</vt:lpstr>
      <vt:lpstr>What Does It Mean To Be Holy</vt:lpstr>
      <vt:lpstr>What Does It Mean To Be Holy</vt:lpstr>
      <vt:lpstr>What Does It Mean To Be Holy</vt:lpstr>
      <vt:lpstr>What Does It Mean To Be Holy</vt:lpstr>
      <vt:lpstr>What Does It Mean To Be Holy</vt:lpstr>
      <vt:lpstr>What Does It Mean To Be Holy</vt:lpstr>
      <vt:lpstr>Isaiah’s Lesson</vt:lpstr>
      <vt:lpstr>Isaiah’s Lesson</vt:lpstr>
      <vt:lpstr>How Do We Remain Holy</vt:lpstr>
      <vt:lpstr>How Do We Remain Holy</vt:lpstr>
      <vt:lpstr>How Do We Remain Holy</vt:lpstr>
      <vt:lpstr>How Do We Remain Holy</vt:lpstr>
      <vt:lpstr>How Do We Remain Holy</vt:lpstr>
      <vt:lpstr>How Do We Remain Holy</vt:lpstr>
      <vt:lpstr>How Do We Remain Holy</vt:lpstr>
      <vt:lpstr>How Do We Restore Holilness</vt:lpstr>
      <vt:lpstr>Be Holy</vt:lpstr>
      <vt:lpstr>PowerPoint Presentation</vt:lpstr>
      <vt:lpstr>Putting On Holiness….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HAINES</dc:creator>
  <cp:lastModifiedBy>Microsoft account</cp:lastModifiedBy>
  <cp:revision>823</cp:revision>
  <dcterms:created xsi:type="dcterms:W3CDTF">2016-12-20T17:11:47Z</dcterms:created>
  <dcterms:modified xsi:type="dcterms:W3CDTF">2023-10-29T15:56:16Z</dcterms:modified>
</cp:coreProperties>
</file>